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258" r:id="rId4"/>
    <p:sldId id="259" r:id="rId5"/>
    <p:sldId id="260" r:id="rId6"/>
    <p:sldId id="261" r:id="rId7"/>
    <p:sldId id="374" r:id="rId8"/>
    <p:sldId id="262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457" r:id="rId19"/>
    <p:sldId id="384" r:id="rId20"/>
    <p:sldId id="385" r:id="rId21"/>
    <p:sldId id="386" r:id="rId22"/>
    <p:sldId id="456" r:id="rId23"/>
    <p:sldId id="389" r:id="rId24"/>
    <p:sldId id="390" r:id="rId25"/>
    <p:sldId id="391" r:id="rId26"/>
    <p:sldId id="458" r:id="rId27"/>
    <p:sldId id="459" r:id="rId28"/>
    <p:sldId id="392" r:id="rId29"/>
    <p:sldId id="393" r:id="rId30"/>
    <p:sldId id="394" r:id="rId31"/>
    <p:sldId id="395" r:id="rId32"/>
    <p:sldId id="460" r:id="rId33"/>
    <p:sldId id="396" r:id="rId34"/>
    <p:sldId id="397" r:id="rId35"/>
    <p:sldId id="398" r:id="rId36"/>
    <p:sldId id="399" r:id="rId37"/>
    <p:sldId id="400" r:id="rId38"/>
    <p:sldId id="401" r:id="rId39"/>
    <p:sldId id="464" r:id="rId40"/>
    <p:sldId id="402" r:id="rId41"/>
    <p:sldId id="403" r:id="rId42"/>
    <p:sldId id="461" r:id="rId43"/>
    <p:sldId id="404" r:id="rId44"/>
    <p:sldId id="462" r:id="rId45"/>
    <p:sldId id="405" r:id="rId46"/>
    <p:sldId id="406" r:id="rId47"/>
    <p:sldId id="407" r:id="rId48"/>
    <p:sldId id="408" r:id="rId49"/>
    <p:sldId id="409" r:id="rId50"/>
    <p:sldId id="410" r:id="rId51"/>
    <p:sldId id="463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8" r:id="rId86"/>
    <p:sldId id="330" r:id="rId87"/>
    <p:sldId id="336" r:id="rId88"/>
    <p:sldId id="337" r:id="rId89"/>
    <p:sldId id="338" r:id="rId90"/>
    <p:sldId id="339" r:id="rId91"/>
  </p:sldIdLst>
  <p:sldSz cx="9144000" cy="6858000" type="screen4x3"/>
  <p:notesSz cx="6997700" cy="9283700"/>
  <p:custShowLst>
    <p:custShow name="Custom Show 1" id="0">
      <p:sldLst>
        <p:sld r:id="rId4"/>
        <p:sld r:id="rId7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180" y="-84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849C342B-8F35-4660-86A4-6FB8775A7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62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C1861EA-8E47-43AC-82EF-98DCB8395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2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4769E1C-AF38-49FF-97A5-EF3E464AB68B}" type="slidenum">
              <a:rPr lang="en-US" sz="1200" smtClean="0"/>
              <a:pPr/>
              <a:t>1</a:t>
            </a:fld>
            <a:endParaRPr lang="en-US" sz="1200" smtClean="0"/>
          </a:p>
        </p:txBody>
      </p:sp>
      <p:sp>
        <p:nvSpPr>
          <p:cNvPr id="972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6043B32D-2B9B-446A-AC9D-CDDA30220F13}" type="slidenum">
              <a:rPr lang="en-US" sz="1200" smtClean="0"/>
              <a:pPr/>
              <a:t>10</a:t>
            </a:fld>
            <a:endParaRPr lang="en-US" sz="1200" smtClean="0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2EE9F122-08A4-496D-98BF-2A6B72F03F21}" type="slidenum">
              <a:rPr lang="en-US" sz="1200" smtClean="0"/>
              <a:pPr/>
              <a:t>11</a:t>
            </a:fld>
            <a:endParaRPr lang="en-US" sz="1200" smtClean="0"/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E4626CB-0C85-4C17-AC63-4B5BB2CDB91B}" type="slidenum">
              <a:rPr lang="en-US" sz="1200" smtClean="0"/>
              <a:pPr/>
              <a:t>12</a:t>
            </a:fld>
            <a:endParaRPr lang="en-US" sz="1200" smtClean="0"/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1CCC961-2E21-443F-B7F8-03244BC06B8F}" type="slidenum">
              <a:rPr lang="en-US" sz="1200" smtClean="0"/>
              <a:pPr/>
              <a:t>13</a:t>
            </a:fld>
            <a:endParaRPr lang="en-US" sz="1200" smtClean="0"/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D35669F-E8BF-4E74-A38E-26A20BB03D0C}" type="slidenum">
              <a:rPr lang="en-US" sz="1200" smtClean="0"/>
              <a:pPr/>
              <a:t>14</a:t>
            </a:fld>
            <a:endParaRPr lang="en-US" sz="1200" smtClean="0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5B84C4B2-2244-4288-968B-E55BAD86CA27}" type="slidenum">
              <a:rPr lang="en-US" sz="1200" smtClean="0"/>
              <a:pPr/>
              <a:t>15</a:t>
            </a:fld>
            <a:endParaRPr lang="en-US" sz="1200" smtClean="0"/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9D943A8-E6D2-4A56-95C1-7DFDB336D56C}" type="slidenum">
              <a:rPr lang="en-US" sz="1200" smtClean="0"/>
              <a:pPr/>
              <a:t>16</a:t>
            </a:fld>
            <a:endParaRPr lang="en-US" sz="1200" smtClean="0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ED2457AF-78F7-47C2-BAF4-79E971CFA18E}" type="slidenum">
              <a:rPr lang="en-US" sz="1200" smtClean="0"/>
              <a:pPr/>
              <a:t>17</a:t>
            </a:fld>
            <a:endParaRPr lang="en-US" sz="1200" smtClean="0"/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68FCCF0-D594-4632-9156-22A0ACDFAD60}" type="slidenum">
              <a:rPr lang="en-US" sz="1200" smtClean="0"/>
              <a:pPr/>
              <a:t>19</a:t>
            </a:fld>
            <a:endParaRPr lang="en-US" sz="1200" smtClean="0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60D02FC-6C21-49B3-AE60-9EF29AD96ADF}" type="slidenum">
              <a:rPr lang="en-US" sz="1200" smtClean="0"/>
              <a:pPr/>
              <a:t>20</a:t>
            </a:fld>
            <a:endParaRPr lang="en-US" sz="1200" smtClean="0"/>
          </a:p>
        </p:txBody>
      </p:sp>
      <p:sp>
        <p:nvSpPr>
          <p:cNvPr id="1157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0AD3D560-440B-4FEE-943A-D0286509F34C}" type="slidenum">
              <a:rPr lang="en-US" sz="1200" smtClean="0"/>
              <a:pPr/>
              <a:t>2</a:t>
            </a:fld>
            <a:endParaRPr lang="en-US" sz="1200" smtClean="0"/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A53B385-9D91-403E-A94F-42F31469FB08}" type="slidenum">
              <a:rPr lang="en-US" sz="1200" smtClean="0"/>
              <a:pPr/>
              <a:t>21</a:t>
            </a:fld>
            <a:endParaRPr lang="en-US" sz="1200" smtClean="0"/>
          </a:p>
        </p:txBody>
      </p:sp>
      <p:sp>
        <p:nvSpPr>
          <p:cNvPr id="116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0915907-E8E8-44C3-A89F-1504FB3DFB8F}" type="slidenum">
              <a:rPr lang="en-US" sz="1200" smtClean="0"/>
              <a:pPr/>
              <a:t>23</a:t>
            </a:fld>
            <a:endParaRPr lang="en-US" sz="1200" smtClean="0"/>
          </a:p>
        </p:txBody>
      </p:sp>
      <p:sp>
        <p:nvSpPr>
          <p:cNvPr id="1177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E2CB7DCD-7905-4E9C-AD54-AE48655D5536}" type="slidenum">
              <a:rPr lang="en-US" sz="1200" smtClean="0"/>
              <a:pPr/>
              <a:t>24</a:t>
            </a:fld>
            <a:endParaRPr lang="en-US" sz="1200" smtClean="0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F9DE4BA-170D-4F73-B4D3-71FDBE57B768}" type="slidenum">
              <a:rPr lang="en-US" sz="1200" smtClean="0"/>
              <a:pPr/>
              <a:t>25</a:t>
            </a:fld>
            <a:endParaRPr lang="en-US" sz="1200" smtClean="0"/>
          </a:p>
        </p:txBody>
      </p:sp>
      <p:sp>
        <p:nvSpPr>
          <p:cNvPr id="1198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99E3E9C-808E-4191-BC9F-BA3495D637B2}" type="slidenum">
              <a:rPr lang="en-US" sz="1200" smtClean="0"/>
              <a:pPr/>
              <a:t>28</a:t>
            </a:fld>
            <a:endParaRPr lang="en-US" sz="1200" smtClean="0"/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D207F9D-5FF6-4280-88EE-71C4C4F6F9B5}" type="slidenum">
              <a:rPr lang="en-US" sz="1200" smtClean="0"/>
              <a:pPr/>
              <a:t>29</a:t>
            </a:fld>
            <a:endParaRPr lang="en-US" sz="1200" smtClean="0"/>
          </a:p>
        </p:txBody>
      </p:sp>
      <p:sp>
        <p:nvSpPr>
          <p:cNvPr id="1218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D598A77-6D26-4882-891C-FB1E11B741EE}" type="slidenum">
              <a:rPr lang="en-US" sz="1200" smtClean="0"/>
              <a:pPr/>
              <a:t>30</a:t>
            </a:fld>
            <a:endParaRPr lang="en-US" sz="1200" smtClean="0"/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89E7C5E-E311-41E4-90D3-69D5ACB7AEB4}" type="slidenum">
              <a:rPr lang="en-US" sz="1200" smtClean="0"/>
              <a:pPr/>
              <a:t>31</a:t>
            </a:fld>
            <a:endParaRPr lang="en-US" sz="1200" smtClean="0"/>
          </a:p>
        </p:txBody>
      </p:sp>
      <p:sp>
        <p:nvSpPr>
          <p:cNvPr id="1239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10C8E8E9-4180-4595-AC8F-0A7003963B82}" type="slidenum">
              <a:rPr lang="en-US" sz="1200" smtClean="0"/>
              <a:pPr/>
              <a:t>33</a:t>
            </a:fld>
            <a:endParaRPr lang="en-US" sz="1200" smtClean="0"/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15587BB3-7992-4F57-B62B-6FF97DEB537C}" type="slidenum">
              <a:rPr lang="en-US" sz="1200" smtClean="0"/>
              <a:pPr/>
              <a:t>34</a:t>
            </a:fld>
            <a:endParaRPr lang="en-US" sz="1200" smtClean="0"/>
          </a:p>
        </p:txBody>
      </p:sp>
      <p:sp>
        <p:nvSpPr>
          <p:cNvPr id="1259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03F12E1-63AE-4FE7-A7E5-F18A2FAE83C5}" type="slidenum">
              <a:rPr lang="en-US" sz="1200" smtClean="0"/>
              <a:pPr/>
              <a:t>3</a:t>
            </a:fld>
            <a:endParaRPr lang="en-US" sz="1200" smtClean="0"/>
          </a:p>
        </p:txBody>
      </p:sp>
      <p:sp>
        <p:nvSpPr>
          <p:cNvPr id="993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C64CEEF-6424-4FBA-8D75-7C6C2B826527}" type="slidenum">
              <a:rPr lang="en-US" sz="1200" smtClean="0"/>
              <a:pPr/>
              <a:t>35</a:t>
            </a:fld>
            <a:endParaRPr lang="en-US" sz="1200" smtClean="0"/>
          </a:p>
        </p:txBody>
      </p:sp>
      <p:sp>
        <p:nvSpPr>
          <p:cNvPr id="1269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F055CF2-F7AD-49AE-B19E-08B7B258AC04}" type="slidenum">
              <a:rPr lang="en-US" sz="1200" smtClean="0"/>
              <a:pPr/>
              <a:t>36</a:t>
            </a:fld>
            <a:endParaRPr lang="en-US" sz="1200" smtClean="0"/>
          </a:p>
        </p:txBody>
      </p:sp>
      <p:sp>
        <p:nvSpPr>
          <p:cNvPr id="1280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1B54DAD-6C36-4374-B79D-C30C3AC0B25C}" type="slidenum">
              <a:rPr lang="en-US" sz="1200" smtClean="0"/>
              <a:pPr/>
              <a:t>37</a:t>
            </a:fld>
            <a:endParaRPr lang="en-US" sz="1200" smtClean="0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12E3360-D978-4FBE-8DD2-BEA6B5977EC8}" type="slidenum">
              <a:rPr lang="en-US" sz="1200" smtClean="0"/>
              <a:pPr/>
              <a:t>38</a:t>
            </a:fld>
            <a:endParaRPr lang="en-US" sz="1200" smtClean="0"/>
          </a:p>
        </p:txBody>
      </p:sp>
      <p:sp>
        <p:nvSpPr>
          <p:cNvPr id="1300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r"/>
            <a:fld id="{BC642A63-309E-42FD-A6D7-DDFD3BDB6A5D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1310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90E0B87F-6C6D-4901-A660-AF79F29B59D0}" type="slidenum">
              <a:rPr lang="en-US" sz="1200" smtClean="0"/>
              <a:pPr/>
              <a:t>40</a:t>
            </a:fld>
            <a:endParaRPr lang="en-US" sz="1200" smtClean="0"/>
          </a:p>
        </p:txBody>
      </p:sp>
      <p:sp>
        <p:nvSpPr>
          <p:cNvPr id="132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BE65AEA-1D6C-4FC3-9139-F5F16403BF3C}" type="slidenum">
              <a:rPr lang="en-US" sz="1200" smtClean="0"/>
              <a:pPr/>
              <a:t>41</a:t>
            </a:fld>
            <a:endParaRPr lang="en-US" sz="1200" smtClean="0"/>
          </a:p>
        </p:txBody>
      </p:sp>
      <p:sp>
        <p:nvSpPr>
          <p:cNvPr id="133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r"/>
            <a:fld id="{1A0FC89B-FE0D-4F18-BE76-C725FA7F5C00}" type="slidenum">
              <a:rPr lang="en-US" sz="1200"/>
              <a:pPr algn="r"/>
              <a:t>42</a:t>
            </a:fld>
            <a:endParaRPr lang="en-US" sz="1200"/>
          </a:p>
        </p:txBody>
      </p:sp>
      <p:sp>
        <p:nvSpPr>
          <p:cNvPr id="1341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9AA5BF0E-F6AB-4DDC-A9E1-A257AABFB4FC}" type="slidenum">
              <a:rPr lang="en-US" sz="1200" smtClean="0"/>
              <a:pPr/>
              <a:t>43</a:t>
            </a:fld>
            <a:endParaRPr lang="en-US" sz="1200" smtClean="0"/>
          </a:p>
        </p:txBody>
      </p:sp>
      <p:sp>
        <p:nvSpPr>
          <p:cNvPr id="1351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530ECDA9-AB67-462C-A547-D8D96A5345A1}" type="slidenum">
              <a:rPr lang="en-US" sz="1200" smtClean="0"/>
              <a:pPr/>
              <a:t>45</a:t>
            </a:fld>
            <a:endParaRPr lang="en-US" sz="1200" smtClean="0"/>
          </a:p>
        </p:txBody>
      </p:sp>
      <p:sp>
        <p:nvSpPr>
          <p:cNvPr id="1361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34015594-5AC3-4E87-9F21-81B1E98C4CA3}" type="slidenum">
              <a:rPr lang="en-US" sz="1200" smtClean="0"/>
              <a:pPr/>
              <a:t>4</a:t>
            </a:fld>
            <a:endParaRPr lang="en-US" sz="1200" smtClean="0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58ED1DC-E22A-48FC-991B-31DEC8555AB6}" type="slidenum">
              <a:rPr lang="en-US" sz="1200" smtClean="0"/>
              <a:pPr/>
              <a:t>46</a:t>
            </a:fld>
            <a:endParaRPr lang="en-US" sz="1200" smtClean="0"/>
          </a:p>
        </p:txBody>
      </p:sp>
      <p:sp>
        <p:nvSpPr>
          <p:cNvPr id="1372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FBEB1C87-5ED1-45E3-B326-0D1BC71650D0}" type="slidenum">
              <a:rPr lang="en-US" sz="1200" smtClean="0"/>
              <a:pPr/>
              <a:t>47</a:t>
            </a:fld>
            <a:endParaRPr lang="en-US" sz="1200" smtClean="0"/>
          </a:p>
        </p:txBody>
      </p:sp>
      <p:sp>
        <p:nvSpPr>
          <p:cNvPr id="1382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165DB657-04C7-4C8E-9F8D-788582CF715F}" type="slidenum">
              <a:rPr lang="en-US" sz="1200" smtClean="0"/>
              <a:pPr/>
              <a:t>48</a:t>
            </a:fld>
            <a:endParaRPr lang="en-US" sz="1200" smtClean="0"/>
          </a:p>
        </p:txBody>
      </p:sp>
      <p:sp>
        <p:nvSpPr>
          <p:cNvPr id="1392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46846A3-91D1-4325-BDBD-23E291A727E5}" type="slidenum">
              <a:rPr lang="en-US" sz="1200" smtClean="0"/>
              <a:pPr/>
              <a:t>49</a:t>
            </a:fld>
            <a:endParaRPr lang="en-US" sz="1200" smtClean="0"/>
          </a:p>
        </p:txBody>
      </p:sp>
      <p:sp>
        <p:nvSpPr>
          <p:cNvPr id="1402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DE3A8362-766F-43C5-A171-74AA47FE2F7A}" type="slidenum">
              <a:rPr lang="en-US" sz="1200" smtClean="0"/>
              <a:pPr/>
              <a:t>50</a:t>
            </a:fld>
            <a:endParaRPr lang="en-US" sz="1200" smtClean="0"/>
          </a:p>
        </p:txBody>
      </p:sp>
      <p:sp>
        <p:nvSpPr>
          <p:cNvPr id="1413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71E4025-D8A8-4E30-85C0-D2DAC884056D}" type="slidenum">
              <a:rPr lang="en-US" sz="1200" smtClean="0"/>
              <a:pPr/>
              <a:t>52</a:t>
            </a:fld>
            <a:endParaRPr lang="en-US" sz="1200" smtClean="0"/>
          </a:p>
        </p:txBody>
      </p:sp>
      <p:sp>
        <p:nvSpPr>
          <p:cNvPr id="1423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453C54C-8637-4A2F-90D4-BAA49A368CE8}" type="slidenum">
              <a:rPr lang="en-US" sz="1200" smtClean="0"/>
              <a:pPr/>
              <a:t>53</a:t>
            </a:fld>
            <a:endParaRPr lang="en-US" sz="1200" smtClean="0"/>
          </a:p>
        </p:txBody>
      </p:sp>
      <p:sp>
        <p:nvSpPr>
          <p:cNvPr id="1433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361435BD-9AEC-4A02-8FE2-0F8C50C5538C}" type="slidenum">
              <a:rPr lang="en-US" sz="1200" smtClean="0"/>
              <a:pPr/>
              <a:t>54</a:t>
            </a:fld>
            <a:endParaRPr lang="en-US" sz="1200" smtClean="0"/>
          </a:p>
        </p:txBody>
      </p:sp>
      <p:sp>
        <p:nvSpPr>
          <p:cNvPr id="1443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DC327B1F-B52F-4F27-9540-3CEAE063BF45}" type="slidenum">
              <a:rPr lang="en-US" sz="1200" smtClean="0"/>
              <a:pPr/>
              <a:t>55</a:t>
            </a:fld>
            <a:endParaRPr lang="en-US" sz="1200" smtClean="0"/>
          </a:p>
        </p:txBody>
      </p:sp>
      <p:sp>
        <p:nvSpPr>
          <p:cNvPr id="145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190CCE5-3B5B-461E-88B2-61E1705C82F1}" type="slidenum">
              <a:rPr lang="en-US" sz="1200" smtClean="0"/>
              <a:pPr/>
              <a:t>56</a:t>
            </a:fld>
            <a:endParaRPr lang="en-US" sz="1200" smtClean="0"/>
          </a:p>
        </p:txBody>
      </p:sp>
      <p:sp>
        <p:nvSpPr>
          <p:cNvPr id="1464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98EE121-F58E-42DA-AC2E-C44DF4B66138}" type="slidenum">
              <a:rPr lang="en-US" sz="1200" smtClean="0"/>
              <a:pPr/>
              <a:t>5</a:t>
            </a:fld>
            <a:endParaRPr lang="en-US" sz="1200" smtClean="0"/>
          </a:p>
        </p:txBody>
      </p:sp>
      <p:sp>
        <p:nvSpPr>
          <p:cNvPr id="1013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FB05113-5254-474C-A776-AC28ADE20A0F}" type="slidenum">
              <a:rPr lang="en-US" sz="1200" smtClean="0"/>
              <a:pPr/>
              <a:t>57</a:t>
            </a:fld>
            <a:endParaRPr lang="en-US" sz="1200" smtClean="0"/>
          </a:p>
        </p:txBody>
      </p:sp>
      <p:sp>
        <p:nvSpPr>
          <p:cNvPr id="1474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554EF673-E0F5-4CB6-AA6F-BF8B9B3B4F2E}" type="slidenum">
              <a:rPr lang="en-US" sz="1200" smtClean="0"/>
              <a:pPr/>
              <a:t>58</a:t>
            </a:fld>
            <a:endParaRPr lang="en-US" sz="1200" smtClean="0"/>
          </a:p>
        </p:txBody>
      </p:sp>
      <p:sp>
        <p:nvSpPr>
          <p:cNvPr id="148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6FC5E9D8-0DA6-4418-B285-07FBE01E7B4C}" type="slidenum">
              <a:rPr lang="en-US" sz="1200" smtClean="0"/>
              <a:pPr/>
              <a:t>59</a:t>
            </a:fld>
            <a:endParaRPr lang="en-US" sz="1200" smtClean="0"/>
          </a:p>
        </p:txBody>
      </p:sp>
      <p:sp>
        <p:nvSpPr>
          <p:cNvPr id="1495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2B7394B2-4F28-4BC1-BAA3-1BE40F7BEA1C}" type="slidenum">
              <a:rPr lang="en-US" sz="1200" smtClean="0"/>
              <a:pPr/>
              <a:t>60</a:t>
            </a:fld>
            <a:endParaRPr lang="en-US" sz="1200" smtClean="0"/>
          </a:p>
        </p:txBody>
      </p:sp>
      <p:sp>
        <p:nvSpPr>
          <p:cNvPr id="1505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5C2087D2-7F3A-402F-B8EA-501F1469D59B}" type="slidenum">
              <a:rPr lang="en-US" sz="1200" smtClean="0"/>
              <a:pPr/>
              <a:t>61</a:t>
            </a:fld>
            <a:endParaRPr lang="en-US" sz="1200" smtClean="0"/>
          </a:p>
        </p:txBody>
      </p:sp>
      <p:sp>
        <p:nvSpPr>
          <p:cNvPr id="1515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94A934B-221E-4A32-ADED-4C29AC432888}" type="slidenum">
              <a:rPr lang="en-US" sz="1200" smtClean="0"/>
              <a:pPr/>
              <a:t>62</a:t>
            </a:fld>
            <a:endParaRPr lang="en-US" sz="1200" smtClean="0"/>
          </a:p>
        </p:txBody>
      </p:sp>
      <p:sp>
        <p:nvSpPr>
          <p:cNvPr id="1525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10FD3250-07D6-46AF-9C0D-C9FF8983D277}" type="slidenum">
              <a:rPr lang="en-US" sz="1200" smtClean="0"/>
              <a:pPr/>
              <a:t>63</a:t>
            </a:fld>
            <a:endParaRPr lang="en-US" sz="1200" smtClean="0"/>
          </a:p>
        </p:txBody>
      </p:sp>
      <p:sp>
        <p:nvSpPr>
          <p:cNvPr id="1536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5A804B69-347D-458A-A3C7-63FE0957F07F}" type="slidenum">
              <a:rPr lang="en-US" sz="1200" smtClean="0"/>
              <a:pPr/>
              <a:t>64</a:t>
            </a:fld>
            <a:endParaRPr lang="en-US" sz="1200" smtClean="0"/>
          </a:p>
        </p:txBody>
      </p:sp>
      <p:sp>
        <p:nvSpPr>
          <p:cNvPr id="1546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614E007C-F670-4765-BEF5-E03418078088}" type="slidenum">
              <a:rPr lang="en-US" sz="1200" smtClean="0"/>
              <a:pPr/>
              <a:t>65</a:t>
            </a:fld>
            <a:endParaRPr lang="en-US" sz="1200" smtClean="0"/>
          </a:p>
        </p:txBody>
      </p:sp>
      <p:sp>
        <p:nvSpPr>
          <p:cNvPr id="1556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78CBA17-3F5D-4509-8D05-590039FFF52C}" type="slidenum">
              <a:rPr lang="en-US" sz="1200" smtClean="0"/>
              <a:pPr/>
              <a:t>66</a:t>
            </a:fld>
            <a:endParaRPr lang="en-US" sz="1200" smtClean="0"/>
          </a:p>
        </p:txBody>
      </p:sp>
      <p:sp>
        <p:nvSpPr>
          <p:cNvPr id="1566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305C5CAE-7109-4E19-AFE4-7B7DE63E0F08}" type="slidenum">
              <a:rPr lang="en-US" sz="1200" smtClean="0"/>
              <a:pPr/>
              <a:t>6</a:t>
            </a:fld>
            <a:endParaRPr lang="en-US" sz="1200" smtClean="0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905FEC2E-744D-4376-A8D7-62134BD37EA3}" type="slidenum">
              <a:rPr lang="en-US" sz="1200" smtClean="0"/>
              <a:pPr/>
              <a:t>67</a:t>
            </a:fld>
            <a:endParaRPr lang="en-US" sz="1200" smtClean="0"/>
          </a:p>
        </p:txBody>
      </p:sp>
      <p:sp>
        <p:nvSpPr>
          <p:cNvPr id="1576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D886E08C-0558-4B03-BCF1-3FFFA2A3A890}" type="slidenum">
              <a:rPr lang="en-US" sz="1200" smtClean="0"/>
              <a:pPr/>
              <a:t>68</a:t>
            </a:fld>
            <a:endParaRPr lang="en-US" sz="1200" smtClean="0"/>
          </a:p>
        </p:txBody>
      </p:sp>
      <p:sp>
        <p:nvSpPr>
          <p:cNvPr id="158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970CCD5-580D-4FBB-8214-1E6517CB7B66}" type="slidenum">
              <a:rPr lang="en-US" sz="1200" smtClean="0"/>
              <a:pPr/>
              <a:t>69</a:t>
            </a:fld>
            <a:endParaRPr lang="en-US" sz="1200" smtClean="0"/>
          </a:p>
        </p:txBody>
      </p:sp>
      <p:sp>
        <p:nvSpPr>
          <p:cNvPr id="159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04EE9577-905D-4DB8-B3E4-ADC216D4A332}" type="slidenum">
              <a:rPr lang="en-US" sz="1200" smtClean="0"/>
              <a:pPr/>
              <a:t>70</a:t>
            </a:fld>
            <a:endParaRPr lang="en-US" sz="1200" smtClean="0"/>
          </a:p>
        </p:txBody>
      </p:sp>
      <p:sp>
        <p:nvSpPr>
          <p:cNvPr id="1607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B2863AF-DA37-487B-B745-CFEDC65BBBA7}" type="slidenum">
              <a:rPr lang="en-US" sz="1200" smtClean="0"/>
              <a:pPr/>
              <a:t>71</a:t>
            </a:fld>
            <a:endParaRPr lang="en-US" sz="1200" smtClean="0"/>
          </a:p>
        </p:txBody>
      </p:sp>
      <p:sp>
        <p:nvSpPr>
          <p:cNvPr id="1617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6C2BDE2-EC34-4D00-BA08-0B007FC8F9E4}" type="slidenum">
              <a:rPr lang="en-US" sz="1200" smtClean="0"/>
              <a:pPr/>
              <a:t>72</a:t>
            </a:fld>
            <a:endParaRPr lang="en-US" sz="1200" smtClean="0"/>
          </a:p>
        </p:txBody>
      </p:sp>
      <p:sp>
        <p:nvSpPr>
          <p:cNvPr id="1628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F8C54A9-83E3-461C-8714-DB7B13023AC8}" type="slidenum">
              <a:rPr lang="en-US" sz="1200" smtClean="0"/>
              <a:pPr/>
              <a:t>73</a:t>
            </a:fld>
            <a:endParaRPr lang="en-US" sz="1200" smtClean="0"/>
          </a:p>
        </p:txBody>
      </p:sp>
      <p:sp>
        <p:nvSpPr>
          <p:cNvPr id="1638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B07579A6-8A39-4F15-91F7-F1100B9A4B7C}" type="slidenum">
              <a:rPr lang="en-US" sz="1200" smtClean="0"/>
              <a:pPr/>
              <a:t>74</a:t>
            </a:fld>
            <a:endParaRPr lang="en-US" sz="1200" smtClean="0"/>
          </a:p>
        </p:txBody>
      </p:sp>
      <p:sp>
        <p:nvSpPr>
          <p:cNvPr id="164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A87FE9BE-28D0-412B-A6F2-149B58BF213E}" type="slidenum">
              <a:rPr lang="en-US" sz="1200" smtClean="0"/>
              <a:pPr/>
              <a:t>75</a:t>
            </a:fld>
            <a:endParaRPr lang="en-US" sz="1200" smtClean="0"/>
          </a:p>
        </p:txBody>
      </p:sp>
      <p:sp>
        <p:nvSpPr>
          <p:cNvPr id="1658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195ED7AD-0CF5-4E41-9B05-6E625AE729B8}" type="slidenum">
              <a:rPr lang="en-US" sz="1200" smtClean="0"/>
              <a:pPr/>
              <a:t>76</a:t>
            </a:fld>
            <a:endParaRPr lang="en-US" sz="1200" smtClean="0"/>
          </a:p>
        </p:txBody>
      </p:sp>
      <p:sp>
        <p:nvSpPr>
          <p:cNvPr id="166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FC1114B7-CC5A-4903-831B-E0EE084104CD}" type="slidenum">
              <a:rPr lang="en-US" sz="1200" smtClean="0"/>
              <a:pPr/>
              <a:t>7</a:t>
            </a:fld>
            <a:endParaRPr lang="en-US" sz="1200" smtClean="0"/>
          </a:p>
        </p:txBody>
      </p:sp>
      <p:sp>
        <p:nvSpPr>
          <p:cNvPr id="1034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FAD7B726-FFCB-4E49-9F7E-2F1DF17CAFC5}" type="slidenum">
              <a:rPr lang="en-US" sz="1200" smtClean="0"/>
              <a:pPr/>
              <a:t>77</a:t>
            </a:fld>
            <a:endParaRPr lang="en-US" sz="1200" smtClean="0"/>
          </a:p>
        </p:txBody>
      </p:sp>
      <p:sp>
        <p:nvSpPr>
          <p:cNvPr id="1679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3C9CDF5E-3961-4E29-8437-FC9E6D08D0D4}" type="slidenum">
              <a:rPr lang="en-US" sz="1200" smtClean="0"/>
              <a:pPr/>
              <a:t>78</a:t>
            </a:fld>
            <a:endParaRPr lang="en-US" sz="1200" smtClean="0"/>
          </a:p>
        </p:txBody>
      </p:sp>
      <p:sp>
        <p:nvSpPr>
          <p:cNvPr id="1689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8D6A44C-388B-4986-90E7-7A99D7460433}" type="slidenum">
              <a:rPr lang="en-US" sz="1200" smtClean="0"/>
              <a:pPr/>
              <a:t>79</a:t>
            </a:fld>
            <a:endParaRPr lang="en-US" sz="1200" smtClean="0"/>
          </a:p>
        </p:txBody>
      </p:sp>
      <p:sp>
        <p:nvSpPr>
          <p:cNvPr id="1699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3C48D9CC-B32D-4521-B915-821C82360364}" type="slidenum">
              <a:rPr lang="en-US" sz="1200" smtClean="0"/>
              <a:pPr/>
              <a:t>80</a:t>
            </a:fld>
            <a:endParaRPr lang="en-US" sz="1200" smtClean="0"/>
          </a:p>
        </p:txBody>
      </p:sp>
      <p:sp>
        <p:nvSpPr>
          <p:cNvPr id="1710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7D0ACF1B-1FAE-482C-A839-1689BD5A5EA4}" type="slidenum">
              <a:rPr lang="en-US" sz="1200" smtClean="0"/>
              <a:pPr/>
              <a:t>81</a:t>
            </a:fld>
            <a:endParaRPr lang="en-US" sz="1200" smtClean="0"/>
          </a:p>
        </p:txBody>
      </p:sp>
      <p:sp>
        <p:nvSpPr>
          <p:cNvPr id="1720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D71BC87C-5632-4F00-BBD1-11068481585A}" type="slidenum">
              <a:rPr lang="en-US" sz="1200" smtClean="0"/>
              <a:pPr/>
              <a:t>82</a:t>
            </a:fld>
            <a:endParaRPr lang="en-US" sz="1200" smtClean="0"/>
          </a:p>
        </p:txBody>
      </p:sp>
      <p:sp>
        <p:nvSpPr>
          <p:cNvPr id="173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275E91D2-CC87-4ECC-8ABF-1D1779A4EF81}" type="slidenum">
              <a:rPr lang="en-US" sz="1200" smtClean="0"/>
              <a:pPr/>
              <a:t>83</a:t>
            </a:fld>
            <a:endParaRPr lang="en-US" sz="1200" smtClean="0"/>
          </a:p>
        </p:txBody>
      </p:sp>
      <p:sp>
        <p:nvSpPr>
          <p:cNvPr id="1740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49029419-D3A4-43BE-92ED-1D9B753A3A25}" type="slidenum">
              <a:rPr lang="en-US" sz="1200" smtClean="0"/>
              <a:pPr/>
              <a:t>84</a:t>
            </a:fld>
            <a:endParaRPr lang="en-US" sz="1200" smtClean="0"/>
          </a:p>
        </p:txBody>
      </p:sp>
      <p:sp>
        <p:nvSpPr>
          <p:cNvPr id="1751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EBB2D3B-BE59-47AB-B265-2BC6D4311643}" type="slidenum">
              <a:rPr lang="en-US" sz="1200" smtClean="0"/>
              <a:pPr/>
              <a:t>85</a:t>
            </a:fld>
            <a:endParaRPr lang="en-US" sz="1200" smtClean="0"/>
          </a:p>
        </p:txBody>
      </p:sp>
      <p:sp>
        <p:nvSpPr>
          <p:cNvPr id="1761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9495706-A4D5-4331-ABA6-D666ECAD9145}" type="slidenum">
              <a:rPr lang="en-US" sz="1200" smtClean="0"/>
              <a:pPr/>
              <a:t>86</a:t>
            </a:fld>
            <a:endParaRPr lang="en-US" sz="1200" smtClean="0"/>
          </a:p>
        </p:txBody>
      </p:sp>
      <p:sp>
        <p:nvSpPr>
          <p:cNvPr id="1771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601C9B4B-EE97-45E8-A961-1CFEC2691F5C}" type="slidenum">
              <a:rPr lang="en-US" sz="1200" smtClean="0"/>
              <a:pPr/>
              <a:t>8</a:t>
            </a:fld>
            <a:endParaRPr lang="en-US" sz="1200" smtClean="0"/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D7791575-3918-4B8A-9ACC-C881B05351C2}" type="slidenum">
              <a:rPr lang="en-US" sz="1200" smtClean="0"/>
              <a:pPr/>
              <a:t>87</a:t>
            </a:fld>
            <a:endParaRPr lang="en-US" sz="1200" smtClean="0"/>
          </a:p>
        </p:txBody>
      </p:sp>
      <p:sp>
        <p:nvSpPr>
          <p:cNvPr id="178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6363A4F9-C452-4B74-A489-DD94E59FFA55}" type="slidenum">
              <a:rPr lang="en-US" sz="1200" smtClean="0"/>
              <a:pPr/>
              <a:t>88</a:t>
            </a:fld>
            <a:endParaRPr lang="en-US" sz="1200" smtClean="0"/>
          </a:p>
        </p:txBody>
      </p:sp>
      <p:sp>
        <p:nvSpPr>
          <p:cNvPr id="179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C969E1C4-C2C1-4CB5-A919-969344457453}" type="slidenum">
              <a:rPr lang="en-US" sz="1200" smtClean="0"/>
              <a:pPr/>
              <a:t>89</a:t>
            </a:fld>
            <a:endParaRPr lang="en-US" sz="1200" smtClean="0"/>
          </a:p>
        </p:txBody>
      </p:sp>
      <p:sp>
        <p:nvSpPr>
          <p:cNvPr id="180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060E5ED-87DF-4846-8A57-C4C2650B2B4B}" type="slidenum">
              <a:rPr lang="en-US" sz="1200" smtClean="0"/>
              <a:pPr/>
              <a:t>90</a:t>
            </a:fld>
            <a:endParaRPr lang="en-US" sz="1200" smtClean="0"/>
          </a:p>
        </p:txBody>
      </p:sp>
      <p:sp>
        <p:nvSpPr>
          <p:cNvPr id="181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fld id="{8F760C14-910F-4BF7-A1CD-F19CE5154CE3}" type="slidenum">
              <a:rPr lang="en-US" sz="1200" smtClean="0"/>
              <a:pPr/>
              <a:t>9</a:t>
            </a:fld>
            <a:endParaRPr lang="en-US" sz="1200" smtClean="0"/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hyperlink" Target="http://www.db-book.com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2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>
                <a:solidFill>
                  <a:srgbClr val="CC3300"/>
                </a:solidFill>
              </a:rPr>
              <a:t>Database System Concepts, 6</a:t>
            </a:r>
            <a:r>
              <a:rPr lang="en-US" b="1" baseline="30000">
                <a:solidFill>
                  <a:srgbClr val="CC3300"/>
                </a:solidFill>
              </a:rPr>
              <a:t>th</a:t>
            </a:r>
            <a:r>
              <a:rPr lang="en-US" b="1">
                <a:solidFill>
                  <a:srgbClr val="CC3300"/>
                </a:solidFill>
              </a:rPr>
              <a:t> Ed</a:t>
            </a:r>
            <a:r>
              <a:rPr lang="en-US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44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A206315E-CED7-4495-AD2D-932BC8257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4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B135B-E094-4DBE-9FBE-FFD03F025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8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1A926-2E31-4EEA-93EC-5B818E808D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7661275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8" y="3621088"/>
            <a:ext cx="7661275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4BD87-7234-41EB-847B-5CDE7F840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8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6599A-CC38-4C23-9B7E-7E2996F9F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0749F-C9CA-4664-B08B-5C83F7A0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33F6E-535B-4C68-B756-F8013CEDC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4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17EDF-9718-48DC-B3C6-4A9877A21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01523-7695-4D87-AA96-563023DC8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BB0A6-D09D-4272-B939-82A51EC90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1CEDE-BE75-48CA-8388-4E21AC699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821B7-F5D2-4B0F-A451-F54C10458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431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2B2C4EE-3F77-4BDD-8AFF-5B5521F9D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431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5431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11.</a:t>
            </a:r>
            <a:fld id="{1355B787-9069-4F05-88D3-C2C2E22F5AD7}" type="slidenum">
              <a:rPr lang="en-US" sz="1000" b="1">
                <a:solidFill>
                  <a:schemeClr val="tx2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>
              <a:solidFill>
                <a:schemeClr val="tx2"/>
              </a:solidFill>
            </a:endParaRPr>
          </a:p>
        </p:txBody>
      </p:sp>
      <p:sp>
        <p:nvSpPr>
          <p:cNvPr id="15431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431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  <a:latin typeface="Helvetica" charset="0"/>
                <a:ea typeface="+mn-ea"/>
              </a:rPr>
              <a:t>Database System Concepts - 6</a:t>
            </a:r>
            <a:r>
              <a:rPr lang="en-US" sz="1000" b="1" baseline="30000">
                <a:solidFill>
                  <a:schemeClr val="tx2"/>
                </a:solidFill>
                <a:latin typeface="Helvetica" charset="0"/>
                <a:ea typeface="+mn-ea"/>
              </a:rPr>
              <a:t>th</a:t>
            </a:r>
            <a:r>
              <a:rPr lang="en-US" sz="1000" b="1">
                <a:solidFill>
                  <a:schemeClr val="tx2"/>
                </a:solidFill>
                <a:latin typeface="Helvetica" charset="0"/>
                <a:ea typeface="+mn-ea"/>
              </a:rPr>
              <a:t> Edition</a:t>
            </a:r>
          </a:p>
        </p:txBody>
      </p:sp>
      <p:sp>
        <p:nvSpPr>
          <p:cNvPr id="15431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Helvetica" charset="0"/>
              <a:ea typeface="+mn-ea"/>
            </a:endParaRPr>
          </a:p>
        </p:txBody>
      </p:sp>
      <p:pic>
        <p:nvPicPr>
          <p:cNvPr id="4105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3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pitchFamily="2" charset="2"/>
        <a:buChar char="l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itchFamily="18" charset="2"/>
        <a:buChar char="4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itchFamily="18" charset="0"/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11: Indexing and Hashing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Multilevel Index</a:t>
            </a:r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892175"/>
            <a:ext cx="7661275" cy="5299075"/>
          </a:xfrm>
        </p:spPr>
        <p:txBody>
          <a:bodyPr/>
          <a:lstStyle/>
          <a:p>
            <a:r>
              <a:rPr lang="en-US" sz="2000" smtClean="0"/>
              <a:t>If primary index does not fit in memory, access becomes expensive.</a:t>
            </a:r>
          </a:p>
          <a:p>
            <a:r>
              <a:rPr lang="en-US" sz="2000" smtClean="0"/>
              <a:t>Solution: treat primary index kept on disk as a sequential file and construct a sparse index on it.</a:t>
            </a:r>
          </a:p>
          <a:p>
            <a:pPr lvl="1"/>
            <a:r>
              <a:rPr lang="en-US" sz="2000" smtClean="0"/>
              <a:t>outer index – a sparse index of primary index</a:t>
            </a:r>
          </a:p>
          <a:p>
            <a:pPr lvl="1"/>
            <a:r>
              <a:rPr lang="en-US" sz="2000" smtClean="0"/>
              <a:t>inner index – the primary index file</a:t>
            </a:r>
          </a:p>
          <a:p>
            <a:r>
              <a:rPr lang="en-US" sz="2000" smtClean="0"/>
              <a:t>If even outer index is too large to fit in main memory, yet another level of index can be created, and so on.</a:t>
            </a:r>
          </a:p>
          <a:p>
            <a:r>
              <a:rPr lang="en-US" sz="2000" smtClean="0"/>
              <a:t>Indices at all levels must be updated on insertion or deletion from the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5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0"/>
            <a:ext cx="8077200" cy="436563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Multilevel Index (Cont.)</a:t>
            </a:r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511175"/>
            <a:ext cx="4899025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Deletion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3360738"/>
            <a:ext cx="7993063" cy="3275012"/>
          </a:xfrm>
        </p:spPr>
        <p:txBody>
          <a:bodyPr/>
          <a:lstStyle/>
          <a:p>
            <a:r>
              <a:rPr lang="en-US" sz="2000" b="1" smtClean="0"/>
              <a:t>Single-level index entry deletion:</a:t>
            </a:r>
          </a:p>
          <a:p>
            <a:pPr lvl="1"/>
            <a:r>
              <a:rPr lang="en-US" sz="2000" b="1" smtClean="0"/>
              <a:t>Dense indices</a:t>
            </a:r>
            <a:r>
              <a:rPr lang="en-US" sz="2000" smtClean="0"/>
              <a:t> – deletion of search-key is similar to file record deletion.</a:t>
            </a:r>
          </a:p>
          <a:p>
            <a:pPr lvl="1"/>
            <a:r>
              <a:rPr lang="en-US" sz="2000" b="1" smtClean="0"/>
              <a:t>Sparse indices</a:t>
            </a:r>
            <a:r>
              <a:rPr lang="en-US" sz="2000" smtClean="0"/>
              <a:t> –</a:t>
            </a:r>
          </a:p>
          <a:p>
            <a:pPr lvl="2"/>
            <a:r>
              <a:rPr lang="en-US" sz="2000" smtClean="0"/>
              <a:t> if an entry for the search key exists in the index, it is deleted by replacing the entry in the index with the next search-key value in the file (in search-key order).  </a:t>
            </a:r>
          </a:p>
          <a:p>
            <a:pPr lvl="2"/>
            <a:r>
              <a:rPr lang="en-US" sz="2000" smtClean="0"/>
              <a:t>If the next search-key value already has an index entry, the entry is deleted instead of being replaced.</a:t>
            </a:r>
          </a:p>
        </p:txBody>
      </p:sp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890588"/>
            <a:ext cx="60642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260350" y="1739900"/>
            <a:ext cx="374015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2000"/>
              <a:t>If deleted record was the only record in the file with its particular search-key value, the search-key is deleted from the index also.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Insertion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040312"/>
          </a:xfrm>
        </p:spPr>
        <p:txBody>
          <a:bodyPr/>
          <a:lstStyle/>
          <a:p>
            <a:r>
              <a:rPr lang="en-US" sz="2000" b="1" smtClean="0"/>
              <a:t>Single-level index insertion:</a:t>
            </a:r>
          </a:p>
          <a:p>
            <a:pPr lvl="1"/>
            <a:r>
              <a:rPr lang="en-US" sz="2000" smtClean="0"/>
              <a:t>Perform a lookup using the search-key value appearing in the record to be inserted.</a:t>
            </a:r>
          </a:p>
          <a:p>
            <a:pPr lvl="1"/>
            <a:r>
              <a:rPr lang="en-US" sz="2000" b="1" smtClean="0"/>
              <a:t>Dense indices</a:t>
            </a:r>
            <a:r>
              <a:rPr lang="en-US" sz="2000" smtClean="0"/>
              <a:t> – if the search-key value does not appear in the index, insert it.</a:t>
            </a:r>
          </a:p>
          <a:p>
            <a:pPr lvl="1"/>
            <a:r>
              <a:rPr lang="en-US" sz="2000" b="1" smtClean="0"/>
              <a:t>Sparse indices</a:t>
            </a:r>
            <a:r>
              <a:rPr lang="en-US" sz="2000" smtClean="0"/>
              <a:t> – if index stores an entry for each block of the file, no change needs to be made to the index unless a new block is created.  </a:t>
            </a:r>
          </a:p>
          <a:p>
            <a:pPr lvl="2"/>
            <a:r>
              <a:rPr lang="en-US" sz="2000" smtClean="0"/>
              <a:t>If a new block is created, the first search-key value appearing in the new block is inserted into the index.</a:t>
            </a:r>
          </a:p>
          <a:p>
            <a:r>
              <a:rPr lang="en-US" sz="2000" b="1" smtClean="0"/>
              <a:t>Multilevel insertion and deletion:</a:t>
            </a:r>
            <a:r>
              <a:rPr lang="en-US" sz="2000" smtClean="0"/>
              <a:t>  algorithms are simple extensions of the single-level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Secondary Indices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64425" cy="4138612"/>
          </a:xfrm>
        </p:spPr>
        <p:txBody>
          <a:bodyPr/>
          <a:lstStyle/>
          <a:p>
            <a:r>
              <a:rPr lang="en-US" sz="2000" smtClean="0"/>
              <a:t>Frequently, one wants to find all the records whose values in a certain field (which is not the search-key of the primary index) satisfy some condition.</a:t>
            </a:r>
          </a:p>
          <a:p>
            <a:pPr lvl="1"/>
            <a:r>
              <a:rPr lang="en-US" sz="2000" smtClean="0"/>
              <a:t>Example 1: In the </a:t>
            </a:r>
            <a:r>
              <a:rPr lang="en-US" sz="2000" i="1" smtClean="0"/>
              <a:t>instructor</a:t>
            </a:r>
            <a:r>
              <a:rPr lang="en-US" sz="2000" smtClean="0"/>
              <a:t> relation stored sequentially by ID, we may want to find all instructors in a particular department</a:t>
            </a:r>
          </a:p>
          <a:p>
            <a:pPr lvl="1"/>
            <a:r>
              <a:rPr lang="en-US" sz="2000" smtClean="0"/>
              <a:t>Example 2: as above, but where we want to find all instructors with a specified salary or with salary in a specified range of values</a:t>
            </a:r>
          </a:p>
          <a:p>
            <a:r>
              <a:rPr lang="en-US" sz="2000" smtClean="0"/>
              <a:t>We can have a secondary index with an index record for each search-key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968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Secondary Indices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5140325"/>
            <a:ext cx="7661275" cy="1189038"/>
          </a:xfrm>
        </p:spPr>
        <p:txBody>
          <a:bodyPr/>
          <a:lstStyle/>
          <a:p>
            <a:r>
              <a:rPr lang="en-US" sz="2000" smtClean="0"/>
              <a:t>Index record points to a bucket that contains pointers to all the actual records with that particular search-key value.</a:t>
            </a:r>
          </a:p>
          <a:p>
            <a:r>
              <a:rPr lang="en-US" sz="2000" smtClean="0"/>
              <a:t>Secondary indices have to be dense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208213" y="4602163"/>
            <a:ext cx="448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b="1"/>
              <a:t>Secondary index on </a:t>
            </a:r>
            <a:r>
              <a:rPr lang="en-US" b="1" i="1"/>
              <a:t>salary </a:t>
            </a:r>
            <a:r>
              <a:rPr lang="en-US" b="1"/>
              <a:t>field of </a:t>
            </a:r>
            <a:r>
              <a:rPr lang="en-US" b="1" i="1"/>
              <a:t>instructor</a:t>
            </a:r>
            <a:endParaRPr lang="en-US" b="1"/>
          </a:p>
        </p:txBody>
      </p:sp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74700"/>
            <a:ext cx="79248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Primary and Secondary Indices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Indices offer substantial benefits when searching for records.</a:t>
            </a:r>
          </a:p>
          <a:p>
            <a:r>
              <a:rPr lang="en-US" sz="2000" smtClean="0"/>
              <a:t>BUT: Updating indices imposes overhead on database modification --when a file is modified, every index on the file must be updated, </a:t>
            </a:r>
          </a:p>
          <a:p>
            <a:r>
              <a:rPr lang="en-US" sz="2000" smtClean="0"/>
              <a:t>Sequential scan using primary index is efficient, but a sequential scan using a secondary index is expensive </a:t>
            </a:r>
          </a:p>
          <a:p>
            <a:pPr lvl="1"/>
            <a:r>
              <a:rPr lang="en-US" sz="2000" smtClean="0"/>
              <a:t>Each record access may fetch a new block from disk</a:t>
            </a:r>
          </a:p>
          <a:p>
            <a:pPr lvl="1"/>
            <a:r>
              <a:rPr lang="en-US" sz="2000" smtClean="0"/>
              <a:t>Block fetch requires about 5 to 10 milliseconds, versus about 100 nanoseconds for memory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663700"/>
            <a:ext cx="7581900" cy="4260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/>
              <a:t>Disadvantage of indexed-sequential files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performance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Periodic reorganization of entire file is required.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Advantage of B</a:t>
            </a:r>
            <a:r>
              <a:rPr lang="en-US" sz="2000" baseline="30000" smtClean="0"/>
              <a:t>+</a:t>
            </a:r>
            <a:r>
              <a:rPr lang="en-US" sz="2000" smtClean="0"/>
              <a:t>-tree</a:t>
            </a:r>
            <a:r>
              <a:rPr lang="en-US" sz="1600" smtClean="0"/>
              <a:t> </a:t>
            </a:r>
            <a:r>
              <a:rPr lang="en-US" sz="2000" smtClean="0"/>
              <a:t>index files: 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Reorganization of entire file is not required to maintain performance.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(Minor) disadvantage of B</a:t>
            </a:r>
            <a:r>
              <a:rPr lang="en-US" sz="2000" baseline="30000" smtClean="0"/>
              <a:t>+</a:t>
            </a:r>
            <a:r>
              <a:rPr lang="en-US" sz="2000" smtClean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extra insertion and deletion overhead, space overhead.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Advantages of B</a:t>
            </a:r>
            <a:r>
              <a:rPr lang="en-US" sz="2000" baseline="30000" smtClean="0"/>
              <a:t>+</a:t>
            </a:r>
            <a:r>
              <a:rPr lang="en-US" sz="2000" smtClean="0"/>
              <a:t>-trees outweigh disadvantages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B</a:t>
            </a:r>
            <a:r>
              <a:rPr lang="en-US" sz="2000" baseline="30000" smtClean="0"/>
              <a:t>+</a:t>
            </a:r>
            <a:r>
              <a:rPr lang="en-US" sz="2000" smtClean="0"/>
              <a:t>-trees are used extensively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63563" y="1120775"/>
            <a:ext cx="694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/>
            <a:r>
              <a:rPr lang="en-US" sz="2000"/>
              <a:t>B</a:t>
            </a:r>
            <a:r>
              <a:rPr lang="en-US" sz="2000" baseline="30000"/>
              <a:t>+</a:t>
            </a:r>
            <a:r>
              <a:rPr lang="en-US" sz="2000"/>
              <a:t>-tree indices are an alternative to indexed-sequential files.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Example of B</a:t>
            </a:r>
            <a:r>
              <a:rPr lang="en-US" baseline="30000" smtClean="0">
                <a:effectLst/>
              </a:rPr>
              <a:t>+</a:t>
            </a:r>
            <a:r>
              <a:rPr lang="en-US" smtClean="0">
                <a:effectLst/>
              </a:rPr>
              <a:t>-Tree</a:t>
            </a:r>
          </a:p>
        </p:txBody>
      </p:sp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176338"/>
            <a:ext cx="8891587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757363"/>
            <a:ext cx="7246937" cy="4244975"/>
          </a:xfrm>
        </p:spPr>
        <p:txBody>
          <a:bodyPr/>
          <a:lstStyle/>
          <a:p>
            <a:r>
              <a:rPr lang="en-US" sz="2000" smtClean="0"/>
              <a:t>All paths from root to leaf are of the same length</a:t>
            </a:r>
          </a:p>
          <a:p>
            <a:r>
              <a:rPr lang="en-US" sz="2000" smtClean="0"/>
              <a:t>Each node that is not a root or a leaf has between </a:t>
            </a:r>
            <a:r>
              <a:rPr lang="en-US" sz="2000" smtClean="0">
                <a:sym typeface="Symbol" pitchFamily="18" charset="2"/>
              </a:rPr>
              <a:t></a:t>
            </a:r>
            <a:r>
              <a:rPr lang="en-US" sz="2000" i="1" smtClean="0"/>
              <a:t>n</a:t>
            </a:r>
            <a:r>
              <a:rPr lang="en-US" sz="2000" smtClean="0"/>
              <a:t>/2</a:t>
            </a:r>
            <a:r>
              <a:rPr lang="en-US" sz="2000" smtClean="0">
                <a:sym typeface="Symbol" pitchFamily="18" charset="2"/>
              </a:rPr>
              <a:t></a:t>
            </a:r>
            <a:r>
              <a:rPr lang="en-US" sz="2000" smtClean="0"/>
              <a:t> and </a:t>
            </a:r>
            <a:r>
              <a:rPr lang="en-US" sz="2000" i="1" smtClean="0"/>
              <a:t>n</a:t>
            </a:r>
            <a:r>
              <a:rPr lang="en-US" sz="2000" smtClean="0"/>
              <a:t> children.</a:t>
            </a:r>
          </a:p>
          <a:p>
            <a:r>
              <a:rPr lang="en-US" sz="2000" smtClean="0"/>
              <a:t>A leaf node has between </a:t>
            </a:r>
            <a:r>
              <a:rPr lang="en-US" sz="2000" smtClean="0">
                <a:sym typeface="Symbol" pitchFamily="18" charset="2"/>
              </a:rPr>
              <a:t></a:t>
            </a:r>
            <a:r>
              <a:rPr lang="en-US" sz="2000" smtClean="0"/>
              <a:t>(</a:t>
            </a:r>
            <a:r>
              <a:rPr lang="en-US" sz="2000" i="1" smtClean="0"/>
              <a:t>n</a:t>
            </a:r>
            <a:r>
              <a:rPr lang="en-US" sz="2000" smtClean="0"/>
              <a:t>–1)/2</a:t>
            </a:r>
            <a:r>
              <a:rPr lang="en-US" sz="2000" smtClean="0">
                <a:sym typeface="Symbol" pitchFamily="18" charset="2"/>
              </a:rPr>
              <a:t></a:t>
            </a:r>
            <a:r>
              <a:rPr lang="en-US" sz="2000" smtClean="0"/>
              <a:t> and </a:t>
            </a:r>
            <a:r>
              <a:rPr lang="en-US" sz="2000" i="1" smtClean="0"/>
              <a:t>n</a:t>
            </a:r>
            <a:r>
              <a:rPr lang="en-US" sz="2000" smtClean="0"/>
              <a:t>–1 values</a:t>
            </a:r>
          </a:p>
          <a:p>
            <a:r>
              <a:rPr lang="en-US" sz="2000" smtClean="0"/>
              <a:t>Special cases: </a:t>
            </a:r>
          </a:p>
          <a:p>
            <a:pPr lvl="1"/>
            <a:r>
              <a:rPr lang="en-US" sz="2000" smtClean="0"/>
              <a:t>If the root is not a leaf, it has at least 2 children.</a:t>
            </a:r>
          </a:p>
          <a:p>
            <a:pPr lvl="1"/>
            <a:r>
              <a:rPr lang="en-US" sz="2000" smtClean="0"/>
              <a:t>If the root is a leaf (that is, there are no other nodes in the tree), it can have between 0 and (</a:t>
            </a:r>
            <a:r>
              <a:rPr lang="en-US" sz="2000" i="1" smtClean="0"/>
              <a:t>n</a:t>
            </a:r>
            <a:r>
              <a:rPr lang="en-US" sz="2000" smtClean="0"/>
              <a:t>–1) values.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66738" y="1136650"/>
            <a:ext cx="685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/>
              <a:t>A B</a:t>
            </a:r>
            <a:r>
              <a:rPr lang="en-US" sz="2000" baseline="30000"/>
              <a:t>+</a:t>
            </a:r>
            <a:r>
              <a:rPr lang="en-US" sz="2000"/>
              <a:t>-tree is a rooted tree satisfying the following properties: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</a:t>
            </a:r>
            <a:r>
              <a:rPr lang="en-US" dirty="0" smtClean="0">
                <a:ea typeface="+mj-ea"/>
              </a:rPr>
              <a:t>11:  </a:t>
            </a:r>
            <a:r>
              <a:rPr lang="en-US" dirty="0">
                <a:ea typeface="+mj-ea"/>
              </a:rPr>
              <a:t>Indexing and Hashing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Basic Concepts</a:t>
            </a:r>
          </a:p>
          <a:p>
            <a:r>
              <a:rPr lang="en-US" sz="1800" smtClean="0"/>
              <a:t>Ordered Indices </a:t>
            </a:r>
          </a:p>
          <a:p>
            <a:r>
              <a:rPr lang="en-US" sz="1800" smtClean="0"/>
              <a:t>B</a:t>
            </a:r>
            <a:r>
              <a:rPr lang="en-US" sz="1800" baseline="30000" smtClean="0"/>
              <a:t>+</a:t>
            </a:r>
            <a:r>
              <a:rPr lang="en-US" sz="1800" smtClean="0"/>
              <a:t>-Tree Index Files</a:t>
            </a:r>
          </a:p>
          <a:p>
            <a:r>
              <a:rPr lang="en-US" sz="1800" smtClean="0"/>
              <a:t>B-Tree Index Files</a:t>
            </a:r>
          </a:p>
          <a:p>
            <a:r>
              <a:rPr lang="en-US" sz="1800" smtClean="0"/>
              <a:t>Static Hashing</a:t>
            </a:r>
          </a:p>
          <a:p>
            <a:r>
              <a:rPr lang="en-US" sz="1800" smtClean="0"/>
              <a:t>Dynamic Hashing </a:t>
            </a:r>
          </a:p>
          <a:p>
            <a:r>
              <a:rPr lang="en-US" sz="1800" smtClean="0"/>
              <a:t>Comparison of Ordered Indexing and Hashing </a:t>
            </a:r>
          </a:p>
          <a:p>
            <a:r>
              <a:rPr lang="en-US" sz="1800" smtClean="0"/>
              <a:t>Index Definition in SQL</a:t>
            </a:r>
          </a:p>
          <a:p>
            <a:r>
              <a:rPr lang="en-US" sz="1800" smtClean="0"/>
              <a:t>Multiple-Key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Node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655763" algn="l"/>
              </a:tabLst>
            </a:pPr>
            <a:r>
              <a:rPr lang="en-US" sz="2000" smtClean="0"/>
              <a:t>Typical node</a:t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  <a:p>
            <a:pPr lvl="1">
              <a:tabLst>
                <a:tab pos="1655763" algn="l"/>
              </a:tabLst>
            </a:pPr>
            <a:r>
              <a:rPr lang="en-US" sz="2000" smtClean="0"/>
              <a:t>K</a:t>
            </a:r>
            <a:r>
              <a:rPr lang="en-US" sz="2000" baseline="-25000" smtClean="0"/>
              <a:t>i</a:t>
            </a:r>
            <a:r>
              <a:rPr lang="en-US" sz="2000" smtClean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sz="2000" smtClean="0"/>
              <a:t>P</a:t>
            </a:r>
            <a:r>
              <a:rPr lang="en-US" sz="2000" baseline="-25000" smtClean="0"/>
              <a:t>i</a:t>
            </a:r>
            <a:r>
              <a:rPr lang="en-US" sz="2000" smtClean="0"/>
              <a:t> are pointers to children (for non-leaf nodes) or pointers to records or buckets of records (for leaf nodes).</a:t>
            </a:r>
          </a:p>
          <a:p>
            <a:pPr>
              <a:tabLst>
                <a:tab pos="1655763" algn="l"/>
              </a:tabLst>
            </a:pPr>
            <a:r>
              <a:rPr lang="en-US" sz="2000" smtClean="0"/>
              <a:t>The search-keys in a node are ordered 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sz="2000" smtClean="0"/>
              <a:t>		 </a:t>
            </a:r>
            <a:r>
              <a:rPr lang="en-US" sz="2000" i="1" smtClean="0"/>
              <a:t>K</a:t>
            </a:r>
            <a:r>
              <a:rPr lang="en-US" sz="2000" baseline="-25000" smtClean="0"/>
              <a:t>1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2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3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. . .</a:t>
            </a:r>
            <a:r>
              <a:rPr lang="en-US" sz="2000" baseline="-25000" smtClean="0"/>
              <a:t>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i="1" baseline="-25000" smtClean="0"/>
              <a:t>n–</a:t>
            </a:r>
            <a:r>
              <a:rPr lang="en-US" sz="2000" baseline="-25000" smtClean="0"/>
              <a:t>1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sz="2000" baseline="-25000" smtClean="0"/>
              <a:t>        </a:t>
            </a:r>
            <a:r>
              <a:rPr lang="en-US" sz="2000" smtClean="0"/>
              <a:t>(Initially assume no duplicate keys, address duplicates later)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sz="2000" smtClean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sz="1800" smtClean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sz="1800" smtClean="0"/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611313"/>
            <a:ext cx="68405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Leaf Nodes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589088"/>
            <a:ext cx="7848600" cy="4876800"/>
          </a:xfrm>
        </p:spPr>
        <p:txBody>
          <a:bodyPr/>
          <a:lstStyle/>
          <a:p>
            <a:r>
              <a:rPr lang="en-US" sz="2000" smtClean="0"/>
              <a:t>For </a:t>
            </a:r>
            <a:r>
              <a:rPr lang="en-US" sz="2000" i="1" smtClean="0"/>
              <a:t>i</a:t>
            </a:r>
            <a:r>
              <a:rPr lang="en-US" sz="2000" smtClean="0"/>
              <a:t> = 1, 2, . . ., </a:t>
            </a:r>
            <a:r>
              <a:rPr lang="en-US" sz="2000" i="1" smtClean="0"/>
              <a:t>n–</a:t>
            </a:r>
            <a:r>
              <a:rPr lang="en-US" sz="2000" smtClean="0"/>
              <a:t>1, pointer </a:t>
            </a:r>
            <a:r>
              <a:rPr lang="en-US" sz="2000" i="1" smtClean="0"/>
              <a:t>P</a:t>
            </a:r>
            <a:r>
              <a:rPr lang="en-US" sz="2000" i="1" baseline="-25000" smtClean="0"/>
              <a:t>i</a:t>
            </a:r>
            <a:r>
              <a:rPr lang="en-US" sz="2000" smtClean="0"/>
              <a:t> points to a file record with search-key value </a:t>
            </a:r>
            <a:r>
              <a:rPr lang="en-US" sz="2000" i="1" smtClean="0"/>
              <a:t>K</a:t>
            </a:r>
            <a:r>
              <a:rPr lang="en-US" sz="2000" i="1" baseline="-25000" smtClean="0"/>
              <a:t>i</a:t>
            </a:r>
            <a:r>
              <a:rPr lang="en-US" sz="2000" smtClean="0"/>
              <a:t>, </a:t>
            </a:r>
          </a:p>
          <a:p>
            <a:r>
              <a:rPr lang="en-US" sz="2000" smtClean="0"/>
              <a:t>If </a:t>
            </a:r>
            <a:r>
              <a:rPr lang="en-US" sz="2000" i="1" smtClean="0"/>
              <a:t>L</a:t>
            </a:r>
            <a:r>
              <a:rPr lang="en-US" sz="2000" i="1" baseline="-25000" smtClean="0"/>
              <a:t>i</a:t>
            </a:r>
            <a:r>
              <a:rPr lang="en-US" sz="2000" i="1" smtClean="0"/>
              <a:t>, L</a:t>
            </a:r>
            <a:r>
              <a:rPr lang="en-US" sz="2000" i="1" baseline="-25000" smtClean="0"/>
              <a:t>j</a:t>
            </a:r>
            <a:r>
              <a:rPr lang="en-US" sz="2000" smtClean="0"/>
              <a:t> are leaf nodes and </a:t>
            </a:r>
            <a:r>
              <a:rPr lang="en-US" sz="2000" i="1" smtClean="0"/>
              <a:t>i </a:t>
            </a:r>
            <a:r>
              <a:rPr lang="en-US" sz="2000" smtClean="0"/>
              <a:t>&lt; </a:t>
            </a:r>
            <a:r>
              <a:rPr lang="en-US" sz="2000" i="1" smtClean="0"/>
              <a:t>j, L</a:t>
            </a:r>
            <a:r>
              <a:rPr lang="en-US" sz="2000" i="1" baseline="-25000" smtClean="0"/>
              <a:t>i</a:t>
            </a:r>
            <a:r>
              <a:rPr lang="en-US" sz="2000" smtClean="0"/>
              <a:t>’s search-key values are less than or equal to </a:t>
            </a:r>
            <a:r>
              <a:rPr lang="en-US" sz="2000" i="1" smtClean="0"/>
              <a:t>L</a:t>
            </a:r>
            <a:r>
              <a:rPr lang="en-US" sz="2000" i="1" baseline="-25000" smtClean="0"/>
              <a:t>j</a:t>
            </a:r>
            <a:r>
              <a:rPr lang="en-US" sz="2000" smtClean="0"/>
              <a:t>’s search-key values</a:t>
            </a:r>
          </a:p>
          <a:p>
            <a:r>
              <a:rPr lang="en-US" sz="2000" i="1" smtClean="0"/>
              <a:t>P</a:t>
            </a:r>
            <a:r>
              <a:rPr lang="en-US" sz="2000" i="1" baseline="-25000" smtClean="0"/>
              <a:t>n</a:t>
            </a:r>
            <a:r>
              <a:rPr lang="en-US" sz="2000" smtClean="0"/>
              <a:t> points to next leaf node in search-key order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74663" y="1090613"/>
            <a:ext cx="359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Properties of a leaf node:</a:t>
            </a:r>
          </a:p>
        </p:txBody>
      </p:sp>
      <p:grpSp>
        <p:nvGrpSpPr>
          <p:cNvPr id="25605" name="Group 7"/>
          <p:cNvGrpSpPr>
            <a:grpSpLocks/>
          </p:cNvGrpSpPr>
          <p:nvPr/>
        </p:nvGrpSpPr>
        <p:grpSpPr bwMode="auto">
          <a:xfrm>
            <a:off x="1206500" y="3371850"/>
            <a:ext cx="7505700" cy="3295650"/>
            <a:chOff x="961" y="2239"/>
            <a:chExt cx="4527" cy="1961"/>
          </a:xfrm>
        </p:grpSpPr>
        <p:pic>
          <p:nvPicPr>
            <p:cNvPr id="2560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Non leaf nodes form a multi-level sparse index on the leaf nodes.  For a non-leaf node with </a:t>
            </a:r>
            <a:r>
              <a:rPr lang="en-US" sz="2000" i="1" smtClean="0"/>
              <a:t>m</a:t>
            </a:r>
            <a:r>
              <a:rPr lang="en-US" sz="2000" smtClean="0"/>
              <a:t> pointers:</a:t>
            </a:r>
          </a:p>
          <a:p>
            <a:pPr lvl="1"/>
            <a:r>
              <a:rPr lang="en-US" sz="2000" smtClean="0"/>
              <a:t>All the search-keys in the subtree to which </a:t>
            </a:r>
            <a:r>
              <a:rPr lang="en-US" sz="2000" i="1" smtClean="0"/>
              <a:t>P</a:t>
            </a:r>
            <a:r>
              <a:rPr lang="en-US" sz="2000" baseline="-25000" smtClean="0"/>
              <a:t>1</a:t>
            </a:r>
            <a:r>
              <a:rPr lang="en-US" sz="2000" smtClean="0"/>
              <a:t> points are less than </a:t>
            </a:r>
            <a:r>
              <a:rPr lang="en-US" sz="2000" i="1" smtClean="0"/>
              <a:t>K</a:t>
            </a:r>
            <a:r>
              <a:rPr lang="en-US" sz="2000" baseline="-25000" smtClean="0"/>
              <a:t>1 </a:t>
            </a:r>
            <a:endParaRPr lang="en-US" sz="2000" smtClean="0"/>
          </a:p>
          <a:p>
            <a:pPr lvl="1"/>
            <a:r>
              <a:rPr lang="en-US" sz="2000" smtClean="0"/>
              <a:t>For 2 </a:t>
            </a:r>
            <a:r>
              <a:rPr lang="en-US" sz="2000" smtClean="0">
                <a:sym typeface="Symbol" pitchFamily="18" charset="2"/>
              </a:rPr>
              <a:t> </a:t>
            </a:r>
            <a:r>
              <a:rPr lang="en-US" sz="2000" i="1" smtClean="0">
                <a:sym typeface="Symbol" pitchFamily="18" charset="2"/>
              </a:rPr>
              <a:t>i </a:t>
            </a:r>
            <a:r>
              <a:rPr lang="en-US" sz="2000" smtClean="0">
                <a:sym typeface="Symbol" pitchFamily="18" charset="2"/>
              </a:rPr>
              <a:t> </a:t>
            </a:r>
            <a:r>
              <a:rPr lang="en-US" sz="2000" i="1" smtClean="0">
                <a:sym typeface="Symbol" pitchFamily="18" charset="2"/>
              </a:rPr>
              <a:t>n </a:t>
            </a:r>
            <a:r>
              <a:rPr lang="en-US" sz="2000" smtClean="0">
                <a:sym typeface="Symbol" pitchFamily="18" charset="2"/>
              </a:rPr>
              <a:t>– 1, all the search-keys in the subtree to which </a:t>
            </a:r>
            <a:r>
              <a:rPr lang="en-US" sz="2000" i="1" smtClean="0">
                <a:sym typeface="Symbol" pitchFamily="18" charset="2"/>
              </a:rPr>
              <a:t>P</a:t>
            </a:r>
            <a:r>
              <a:rPr lang="en-US" sz="2000" i="1" baseline="-25000" smtClean="0">
                <a:sym typeface="Symbol" pitchFamily="18" charset="2"/>
              </a:rPr>
              <a:t>i</a:t>
            </a:r>
            <a:r>
              <a:rPr lang="en-US" sz="2000" smtClean="0">
                <a:sym typeface="Symbol" pitchFamily="18" charset="2"/>
              </a:rPr>
              <a:t> points have values greater than or equal to </a:t>
            </a:r>
            <a:r>
              <a:rPr lang="en-US" sz="2000" i="1" smtClean="0">
                <a:sym typeface="Symbol" pitchFamily="18" charset="2"/>
              </a:rPr>
              <a:t>K</a:t>
            </a:r>
            <a:r>
              <a:rPr lang="en-US" sz="2000" i="1" baseline="-25000" smtClean="0">
                <a:sym typeface="Symbol" pitchFamily="18" charset="2"/>
              </a:rPr>
              <a:t>i</a:t>
            </a:r>
            <a:r>
              <a:rPr lang="en-US" sz="2000" baseline="-25000" smtClean="0">
                <a:sym typeface="Symbol" pitchFamily="18" charset="2"/>
              </a:rPr>
              <a:t>–1</a:t>
            </a:r>
            <a:r>
              <a:rPr lang="en-US" sz="2000" smtClean="0">
                <a:sym typeface="Symbol" pitchFamily="18" charset="2"/>
              </a:rPr>
              <a:t> and less than </a:t>
            </a:r>
            <a:r>
              <a:rPr lang="en-US" sz="2000" i="1" smtClean="0">
                <a:sym typeface="Symbol" pitchFamily="18" charset="2"/>
              </a:rPr>
              <a:t>K</a:t>
            </a:r>
            <a:r>
              <a:rPr lang="en-US" sz="2000" i="1" baseline="-25000" smtClean="0">
                <a:sym typeface="Symbol" pitchFamily="18" charset="2"/>
              </a:rPr>
              <a:t>i </a:t>
            </a:r>
          </a:p>
          <a:p>
            <a:pPr lvl="1"/>
            <a:r>
              <a:rPr lang="en-US" sz="2000" smtClean="0">
                <a:sym typeface="Symbol" pitchFamily="18" charset="2"/>
              </a:rPr>
              <a:t>All the search-keys in the subtree to which </a:t>
            </a:r>
            <a:r>
              <a:rPr lang="en-US" sz="2000" i="1" smtClean="0">
                <a:sym typeface="Symbol" pitchFamily="18" charset="2"/>
              </a:rPr>
              <a:t>P</a:t>
            </a:r>
            <a:r>
              <a:rPr lang="en-US" sz="2000" i="1" baseline="-25000" smtClean="0">
                <a:sym typeface="Symbol" pitchFamily="18" charset="2"/>
              </a:rPr>
              <a:t>n</a:t>
            </a:r>
            <a:r>
              <a:rPr lang="en-US" sz="2000" smtClean="0">
                <a:sym typeface="Symbol" pitchFamily="18" charset="2"/>
              </a:rPr>
              <a:t> points have values greater than or equal to </a:t>
            </a:r>
            <a:r>
              <a:rPr lang="en-US" sz="2000" i="1" smtClean="0">
                <a:sym typeface="Symbol" pitchFamily="18" charset="2"/>
              </a:rPr>
              <a:t>K</a:t>
            </a:r>
            <a:r>
              <a:rPr lang="en-US" sz="2000" i="1" baseline="-25000" smtClean="0">
                <a:sym typeface="Symbol" pitchFamily="18" charset="2"/>
              </a:rPr>
              <a:t>n</a:t>
            </a:r>
            <a:r>
              <a:rPr lang="en-US" sz="2000" baseline="-25000" smtClean="0">
                <a:sym typeface="Symbol" pitchFamily="18" charset="2"/>
              </a:rPr>
              <a:t>–1</a:t>
            </a:r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5253038"/>
            <a:ext cx="68405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3960813"/>
            <a:ext cx="6724650" cy="2035175"/>
          </a:xfrm>
        </p:spPr>
        <p:txBody>
          <a:bodyPr/>
          <a:lstStyle/>
          <a:p>
            <a:r>
              <a:rPr lang="en-US" sz="2000" smtClean="0"/>
              <a:t>Leaf nodes must have between 3 and 5 values </a:t>
            </a:r>
            <a:br>
              <a:rPr lang="en-US" sz="2000" smtClean="0"/>
            </a:br>
            <a:r>
              <a:rPr lang="en-US" sz="2000" smtClean="0"/>
              <a:t>(</a:t>
            </a:r>
            <a:r>
              <a:rPr lang="en-US" sz="2000" smtClean="0">
                <a:sym typeface="Symbol" pitchFamily="18" charset="2"/>
              </a:rPr>
              <a:t>(</a:t>
            </a:r>
            <a:r>
              <a:rPr lang="en-US" sz="2000" i="1" smtClean="0">
                <a:sym typeface="Symbol" pitchFamily="18" charset="2"/>
              </a:rPr>
              <a:t>n</a:t>
            </a:r>
            <a:r>
              <a:rPr lang="en-US" sz="2000" smtClean="0">
                <a:sym typeface="Symbol" pitchFamily="18" charset="2"/>
              </a:rPr>
              <a:t>–1)/2 and </a:t>
            </a:r>
            <a:r>
              <a:rPr lang="en-US" sz="2000" i="1" smtClean="0">
                <a:sym typeface="Symbol" pitchFamily="18" charset="2"/>
              </a:rPr>
              <a:t>n </a:t>
            </a:r>
            <a:r>
              <a:rPr lang="en-US" sz="2000" smtClean="0">
                <a:sym typeface="Symbol" pitchFamily="18" charset="2"/>
              </a:rPr>
              <a:t>–1, with </a:t>
            </a:r>
            <a:r>
              <a:rPr lang="en-US" sz="2000" i="1" smtClean="0">
                <a:sym typeface="Symbol" pitchFamily="18" charset="2"/>
              </a:rPr>
              <a:t>n</a:t>
            </a:r>
            <a:r>
              <a:rPr lang="en-US" sz="2000" smtClean="0">
                <a:sym typeface="Symbol" pitchFamily="18" charset="2"/>
              </a:rPr>
              <a:t> = 6).</a:t>
            </a:r>
          </a:p>
          <a:p>
            <a:r>
              <a:rPr lang="en-US" sz="2000" smtClean="0">
                <a:sym typeface="Symbol" pitchFamily="18" charset="2"/>
              </a:rPr>
              <a:t>Non-leaf nodes other than root must have between 3 and 6 children </a:t>
            </a:r>
            <a:r>
              <a:rPr lang="en-US" sz="2000" smtClean="0"/>
              <a:t>(</a:t>
            </a:r>
            <a:r>
              <a:rPr lang="en-US" sz="2000" smtClean="0">
                <a:sym typeface="Symbol" pitchFamily="18" charset="2"/>
              </a:rPr>
              <a:t>(</a:t>
            </a:r>
            <a:r>
              <a:rPr lang="en-US" sz="2000" i="1" smtClean="0">
                <a:sym typeface="Symbol" pitchFamily="18" charset="2"/>
              </a:rPr>
              <a:t>n</a:t>
            </a:r>
            <a:r>
              <a:rPr lang="en-US" sz="2000" smtClean="0">
                <a:sym typeface="Symbol" pitchFamily="18" charset="2"/>
              </a:rPr>
              <a:t>/2 and </a:t>
            </a:r>
            <a:r>
              <a:rPr lang="en-US" sz="2000" i="1" smtClean="0">
                <a:sym typeface="Symbol" pitchFamily="18" charset="2"/>
              </a:rPr>
              <a:t>n </a:t>
            </a:r>
            <a:r>
              <a:rPr lang="en-US" sz="2000" smtClean="0">
                <a:sym typeface="Symbol" pitchFamily="18" charset="2"/>
              </a:rPr>
              <a:t>with </a:t>
            </a:r>
            <a:r>
              <a:rPr lang="en-US" sz="2000" i="1" smtClean="0">
                <a:sym typeface="Symbol" pitchFamily="18" charset="2"/>
              </a:rPr>
              <a:t>n</a:t>
            </a:r>
            <a:r>
              <a:rPr lang="en-US" sz="2000" smtClean="0">
                <a:sym typeface="Symbol" pitchFamily="18" charset="2"/>
              </a:rPr>
              <a:t> =6).</a:t>
            </a:r>
          </a:p>
          <a:p>
            <a:r>
              <a:rPr lang="en-US" sz="2000" smtClean="0">
                <a:sym typeface="Symbol" pitchFamily="18" charset="2"/>
              </a:rPr>
              <a:t>Root must have at least 2 children.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706688" y="3379788"/>
            <a:ext cx="331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</a:t>
            </a:r>
            <a:r>
              <a:rPr lang="en-US" sz="1800" baseline="30000"/>
              <a:t>+</a:t>
            </a:r>
            <a:r>
              <a:rPr lang="en-US" sz="1800"/>
              <a:t>-tree for </a:t>
            </a:r>
            <a:r>
              <a:rPr lang="en-US" sz="1800" i="1"/>
              <a:t>instructor </a:t>
            </a:r>
            <a:r>
              <a:rPr lang="en-US" sz="1800"/>
              <a:t>file (</a:t>
            </a:r>
            <a:r>
              <a:rPr lang="en-US" sz="1800" i="1"/>
              <a:t>n</a:t>
            </a:r>
            <a:r>
              <a:rPr lang="en-US" sz="1800"/>
              <a:t> = 6)</a:t>
            </a:r>
          </a:p>
        </p:txBody>
      </p:sp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606550"/>
            <a:ext cx="85407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Observations about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Since the inter-node connections are done by pointers, “logically” close blocks need not be “physically” close.</a:t>
            </a:r>
          </a:p>
          <a:p>
            <a:r>
              <a:rPr lang="en-US" sz="2000" smtClean="0"/>
              <a:t>The non-leaf levels of the B</a:t>
            </a:r>
            <a:r>
              <a:rPr lang="en-US" sz="2000" baseline="30000" smtClean="0"/>
              <a:t>+</a:t>
            </a:r>
            <a:r>
              <a:rPr lang="en-US" sz="2000" smtClean="0"/>
              <a:t>-tree form a hierarchy of sparse indices.</a:t>
            </a:r>
          </a:p>
          <a:p>
            <a:r>
              <a:rPr lang="en-US" sz="2000" smtClean="0"/>
              <a:t>The B</a:t>
            </a:r>
            <a:r>
              <a:rPr lang="en-US" sz="2000" baseline="30000" smtClean="0"/>
              <a:t>+</a:t>
            </a:r>
            <a:r>
              <a:rPr lang="en-US" sz="2000" smtClean="0"/>
              <a:t>-tree contains a relatively small number of levels</a:t>
            </a:r>
          </a:p>
          <a:p>
            <a:pPr lvl="2"/>
            <a:r>
              <a:rPr lang="en-US" sz="2000" smtClean="0"/>
              <a:t>Level below root has at least 2* </a:t>
            </a:r>
            <a:r>
              <a:rPr lang="en-US" sz="2000" smtClean="0">
                <a:sym typeface="Symbol" pitchFamily="18" charset="2"/>
              </a:rPr>
              <a:t></a:t>
            </a:r>
            <a:r>
              <a:rPr lang="en-US" sz="2000" smtClean="0"/>
              <a:t>n/2</a:t>
            </a:r>
            <a:r>
              <a:rPr lang="en-US" sz="2000" smtClean="0">
                <a:sym typeface="Symbol" pitchFamily="18" charset="2"/>
              </a:rPr>
              <a:t> </a:t>
            </a:r>
            <a:r>
              <a:rPr lang="en-US" sz="2000" smtClean="0"/>
              <a:t>values</a:t>
            </a:r>
          </a:p>
          <a:p>
            <a:pPr lvl="2"/>
            <a:r>
              <a:rPr lang="en-US" sz="2000" smtClean="0"/>
              <a:t>Next level has at least 2* </a:t>
            </a:r>
            <a:r>
              <a:rPr lang="en-US" sz="2000" smtClean="0">
                <a:sym typeface="Symbol" pitchFamily="18" charset="2"/>
              </a:rPr>
              <a:t></a:t>
            </a:r>
            <a:r>
              <a:rPr lang="en-US" sz="2000" smtClean="0"/>
              <a:t>n/2</a:t>
            </a:r>
            <a:r>
              <a:rPr lang="en-US" sz="2000" smtClean="0">
                <a:sym typeface="Symbol" pitchFamily="18" charset="2"/>
              </a:rPr>
              <a:t> * </a:t>
            </a:r>
            <a:r>
              <a:rPr lang="en-US" sz="2000" smtClean="0"/>
              <a:t>n/2</a:t>
            </a:r>
            <a:r>
              <a:rPr lang="en-US" sz="2000" smtClean="0">
                <a:sym typeface="Symbol" pitchFamily="18" charset="2"/>
              </a:rPr>
              <a:t></a:t>
            </a:r>
            <a:r>
              <a:rPr lang="en-US" sz="2000" smtClean="0"/>
              <a:t> values</a:t>
            </a:r>
          </a:p>
          <a:p>
            <a:pPr lvl="2"/>
            <a:r>
              <a:rPr lang="en-US" sz="2000" smtClean="0"/>
              <a:t>.. etc.</a:t>
            </a:r>
          </a:p>
          <a:p>
            <a:pPr lvl="1"/>
            <a:r>
              <a:rPr lang="en-US" sz="2000" smtClean="0"/>
              <a:t>If there are </a:t>
            </a:r>
            <a:r>
              <a:rPr lang="en-US" sz="2000" i="1" smtClean="0"/>
              <a:t>K</a:t>
            </a:r>
            <a:r>
              <a:rPr lang="en-US" sz="2000" smtClean="0"/>
              <a:t> search-key values in the file, the tree height is no more than </a:t>
            </a:r>
            <a:r>
              <a:rPr lang="en-US" sz="2000" smtClean="0">
                <a:sym typeface="Symbol" pitchFamily="18" charset="2"/>
              </a:rPr>
              <a:t> log</a:t>
            </a:r>
            <a:r>
              <a:rPr lang="en-US" sz="2000" baseline="-25000" smtClean="0">
                <a:sym typeface="Symbol" pitchFamily="18" charset="2"/>
              </a:rPr>
              <a:t></a:t>
            </a:r>
            <a:r>
              <a:rPr lang="en-US" sz="2000" i="1" baseline="-25000" smtClean="0">
                <a:sym typeface="Symbol" pitchFamily="18" charset="2"/>
              </a:rPr>
              <a:t>n</a:t>
            </a:r>
            <a:r>
              <a:rPr lang="en-US" sz="2000" baseline="-25000" smtClean="0">
                <a:sym typeface="Symbol" pitchFamily="18" charset="2"/>
              </a:rPr>
              <a:t>/2</a:t>
            </a:r>
            <a:r>
              <a:rPr lang="en-US" sz="2000" smtClean="0">
                <a:sym typeface="Symbol" pitchFamily="18" charset="2"/>
              </a:rPr>
              <a:t>(</a:t>
            </a:r>
            <a:r>
              <a:rPr lang="en-US" sz="2000" i="1" smtClean="0">
                <a:sym typeface="Symbol" pitchFamily="18" charset="2"/>
              </a:rPr>
              <a:t>K</a:t>
            </a:r>
            <a:r>
              <a:rPr lang="en-US" sz="2000" smtClean="0">
                <a:sym typeface="Symbol" pitchFamily="18" charset="2"/>
              </a:rPr>
              <a:t>)</a:t>
            </a:r>
            <a:endParaRPr lang="en-US" sz="2000" smtClean="0"/>
          </a:p>
          <a:p>
            <a:pPr lvl="1"/>
            <a:r>
              <a:rPr lang="en-US" sz="2000" smtClean="0"/>
              <a:t>thus searches can be conducted efficiently.</a:t>
            </a:r>
          </a:p>
          <a:p>
            <a:r>
              <a:rPr lang="en-US" sz="2000" smtClean="0"/>
              <a:t>Insertions and deletions to the main file can be handled efficiently, as the index can be restructured in logarithmic time (as we shall see).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819150"/>
            <a:ext cx="8455025" cy="3416300"/>
          </a:xfrm>
        </p:spPr>
        <p:txBody>
          <a:bodyPr/>
          <a:lstStyle/>
          <a:p>
            <a:pPr marL="381000" indent="-381000">
              <a:lnSpc>
                <a:spcPct val="80000"/>
              </a:lnSpc>
            </a:pPr>
            <a:r>
              <a:rPr lang="en-US" sz="2000" smtClean="0"/>
              <a:t>Find record with search-key value </a:t>
            </a:r>
            <a:r>
              <a:rPr lang="en-US" sz="2000" i="1" smtClean="0"/>
              <a:t>V.</a:t>
            </a:r>
          </a:p>
          <a:p>
            <a:pPr marL="800100" lvl="1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i="1" smtClean="0"/>
              <a:t>C=root</a:t>
            </a:r>
          </a:p>
          <a:p>
            <a:pPr marL="800100" lvl="1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While C is not a leaf node {</a:t>
            </a:r>
          </a:p>
          <a:p>
            <a:pPr marL="1200150" lvl="2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Let </a:t>
            </a:r>
            <a:r>
              <a:rPr lang="en-US" sz="2000" i="1" smtClean="0"/>
              <a:t>i </a:t>
            </a:r>
            <a:r>
              <a:rPr lang="en-US" sz="2000" smtClean="0"/>
              <a:t>be least value s.t. </a:t>
            </a:r>
            <a:r>
              <a:rPr lang="en-US" sz="2000" i="1" smtClean="0"/>
              <a:t>V </a:t>
            </a:r>
            <a:r>
              <a:rPr lang="en-US" sz="2000" i="1" smtClean="0">
                <a:sym typeface="Symbol" pitchFamily="18" charset="2"/>
              </a:rPr>
              <a:t> </a:t>
            </a:r>
            <a:r>
              <a:rPr lang="en-US" sz="2000" i="1" smtClean="0"/>
              <a:t>K</a:t>
            </a:r>
            <a:r>
              <a:rPr lang="en-US" sz="2000" i="1" baseline="-25000" smtClean="0"/>
              <a:t>i</a:t>
            </a:r>
            <a:r>
              <a:rPr lang="en-US" sz="2000" i="1" smtClean="0"/>
              <a:t>.</a:t>
            </a:r>
            <a:endParaRPr lang="en-US" sz="2000" smtClean="0"/>
          </a:p>
          <a:p>
            <a:pPr marL="1200150" lvl="2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If no such exists, set </a:t>
            </a:r>
            <a:r>
              <a:rPr lang="en-US" sz="2000" i="1" smtClean="0"/>
              <a:t>C</a:t>
            </a:r>
            <a:r>
              <a:rPr lang="en-US" sz="2000" smtClean="0"/>
              <a:t> = </a:t>
            </a:r>
            <a:r>
              <a:rPr lang="en-US" sz="2000" i="1" smtClean="0">
                <a:sym typeface="Symbol" pitchFamily="18" charset="2"/>
              </a:rPr>
              <a:t>last non-null pointer in C</a:t>
            </a:r>
            <a:r>
              <a:rPr lang="en-US" sz="2000" smtClean="0">
                <a:sym typeface="Symbol" pitchFamily="18" charset="2"/>
              </a:rPr>
              <a:t> </a:t>
            </a:r>
          </a:p>
          <a:p>
            <a:pPr marL="1200150" lvl="2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Else { if (V= </a:t>
            </a:r>
            <a:r>
              <a:rPr lang="en-US" sz="2000" i="1" smtClean="0"/>
              <a:t>K</a:t>
            </a:r>
            <a:r>
              <a:rPr lang="en-US" sz="2000" i="1" baseline="-25000" smtClean="0"/>
              <a:t>i</a:t>
            </a:r>
            <a:r>
              <a:rPr lang="en-US" sz="2000" smtClean="0"/>
              <a:t> ) Set C = </a:t>
            </a:r>
            <a:r>
              <a:rPr lang="en-US" sz="2000" i="1" smtClean="0"/>
              <a:t>P</a:t>
            </a:r>
            <a:r>
              <a:rPr lang="en-US" sz="2000" i="1" baseline="-25000" smtClean="0"/>
              <a:t>i +1  </a:t>
            </a:r>
            <a:r>
              <a:rPr lang="en-US" sz="2000" smtClean="0"/>
              <a:t>else </a:t>
            </a:r>
            <a:r>
              <a:rPr lang="en-US" sz="2000" smtClean="0">
                <a:sym typeface="Symbol" pitchFamily="18" charset="2"/>
              </a:rPr>
              <a:t>set </a:t>
            </a:r>
            <a:r>
              <a:rPr lang="en-US" sz="2000" i="1" smtClean="0">
                <a:sym typeface="Symbol" pitchFamily="18" charset="2"/>
              </a:rPr>
              <a:t>C</a:t>
            </a:r>
            <a:r>
              <a:rPr lang="en-US" sz="2000" smtClean="0">
                <a:sym typeface="Symbol" pitchFamily="18" charset="2"/>
              </a:rPr>
              <a:t> = </a:t>
            </a:r>
            <a:r>
              <a:rPr lang="en-US" sz="2000" i="1" smtClean="0"/>
              <a:t>P</a:t>
            </a:r>
            <a:r>
              <a:rPr lang="en-US" sz="2000" i="1" baseline="-25000" smtClean="0"/>
              <a:t>i</a:t>
            </a:r>
            <a:r>
              <a:rPr lang="en-US" sz="2000" smtClean="0"/>
              <a:t>}</a:t>
            </a:r>
            <a:endParaRPr lang="en-US" sz="2000" smtClean="0">
              <a:sym typeface="Symbol" pitchFamily="18" charset="2"/>
            </a:endParaRPr>
          </a:p>
          <a:p>
            <a:pPr marL="1200150" lvl="2" indent="-342900">
              <a:lnSpc>
                <a:spcPct val="80000"/>
              </a:lnSpc>
              <a:buFont typeface="Monotype Sorts" pitchFamily="2" charset="2"/>
              <a:buNone/>
            </a:pPr>
            <a:r>
              <a:rPr lang="en-US" sz="2000" smtClean="0"/>
              <a:t>}</a:t>
            </a:r>
          </a:p>
          <a:p>
            <a:pPr marL="800100" lvl="1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Let </a:t>
            </a:r>
            <a:r>
              <a:rPr lang="en-US" sz="2000" i="1" smtClean="0"/>
              <a:t>i </a:t>
            </a:r>
            <a:r>
              <a:rPr lang="en-US" sz="2000" smtClean="0"/>
              <a:t>be least value s.t. </a:t>
            </a:r>
            <a:r>
              <a:rPr lang="en-US" sz="2000" i="1" smtClean="0"/>
              <a:t>K</a:t>
            </a:r>
            <a:r>
              <a:rPr lang="en-US" sz="2000" i="1" baseline="-25000" smtClean="0"/>
              <a:t>i</a:t>
            </a:r>
            <a:r>
              <a:rPr lang="en-US" sz="2000" i="1" smtClean="0"/>
              <a:t> = V</a:t>
            </a:r>
          </a:p>
          <a:p>
            <a:pPr marL="800100" lvl="1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If there is such a value </a:t>
            </a:r>
            <a:r>
              <a:rPr lang="en-US" sz="2000" i="1" smtClean="0"/>
              <a:t>i, </a:t>
            </a:r>
            <a:r>
              <a:rPr lang="en-US" sz="2000" smtClean="0"/>
              <a:t> follow pointer </a:t>
            </a:r>
            <a:r>
              <a:rPr lang="en-US" sz="2000" i="1" smtClean="0"/>
              <a:t>P</a:t>
            </a:r>
            <a:r>
              <a:rPr lang="en-US" sz="2000" i="1" baseline="-25000" smtClean="0"/>
              <a:t>i</a:t>
            </a:r>
            <a:r>
              <a:rPr lang="en-US" sz="2000" i="1" smtClean="0"/>
              <a:t>  </a:t>
            </a:r>
            <a:r>
              <a:rPr lang="en-US" sz="2000" smtClean="0"/>
              <a:t>to the desired record.</a:t>
            </a:r>
          </a:p>
          <a:p>
            <a:pPr marL="800100" lvl="1" indent="-342900">
              <a:lnSpc>
                <a:spcPct val="80000"/>
              </a:lnSpc>
              <a:buFont typeface="Monotype Sorts" pitchFamily="2" charset="2"/>
              <a:buAutoNum type="arabicPeriod"/>
            </a:pPr>
            <a:r>
              <a:rPr lang="en-US" sz="2000" smtClean="0"/>
              <a:t>Else no record with search-key value </a:t>
            </a:r>
            <a:r>
              <a:rPr lang="en-US" sz="2000" i="1" smtClean="0"/>
              <a:t>k</a:t>
            </a:r>
            <a:r>
              <a:rPr lang="en-US" sz="2000" smtClean="0"/>
              <a:t> exists.</a:t>
            </a:r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4479925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Handling Duplicates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3675" cy="5284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/>
              <a:t>With duplicate search keys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In both leaf and internal nodes, 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we cannot guarantee that </a:t>
            </a:r>
            <a:r>
              <a:rPr lang="en-US" sz="2000" i="1" smtClean="0"/>
              <a:t>K</a:t>
            </a:r>
            <a:r>
              <a:rPr lang="en-US" sz="2000" baseline="-25000" smtClean="0"/>
              <a:t>1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2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3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. . .</a:t>
            </a:r>
            <a:r>
              <a:rPr lang="en-US" sz="2000" baseline="-25000" smtClean="0"/>
              <a:t> </a:t>
            </a:r>
            <a:r>
              <a:rPr lang="en-US" sz="2000" smtClean="0">
                <a:sym typeface="Symbol" pitchFamily="18" charset="2"/>
              </a:rPr>
              <a:t>&lt;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i="1" baseline="-25000" smtClean="0"/>
              <a:t>n–</a:t>
            </a:r>
            <a:r>
              <a:rPr lang="en-US" sz="2000" baseline="-25000" smtClean="0"/>
              <a:t>1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but can guarantee </a:t>
            </a:r>
            <a:r>
              <a:rPr lang="en-US" sz="2000" i="1" smtClean="0"/>
              <a:t>K</a:t>
            </a:r>
            <a:r>
              <a:rPr lang="en-US" sz="2000" baseline="-25000" smtClean="0"/>
              <a:t>1 </a:t>
            </a:r>
            <a:r>
              <a:rPr lang="en-US" sz="2000" smtClean="0">
                <a:sym typeface="Symbol" pitchFamily="18" charset="2"/>
              </a:rPr>
              <a:t>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2 </a:t>
            </a:r>
            <a:r>
              <a:rPr lang="en-US" sz="2000" smtClean="0">
                <a:sym typeface="Symbol" pitchFamily="18" charset="2"/>
              </a:rPr>
              <a:t>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baseline="-25000" smtClean="0"/>
              <a:t>3 </a:t>
            </a:r>
            <a:r>
              <a:rPr lang="en-US" sz="2000" smtClean="0">
                <a:sym typeface="Symbol" pitchFamily="18" charset="2"/>
              </a:rPr>
              <a:t></a:t>
            </a:r>
            <a:r>
              <a:rPr lang="en-US" sz="2000" smtClean="0"/>
              <a:t> </a:t>
            </a:r>
            <a:r>
              <a:rPr lang="en-US" sz="2000" i="1" smtClean="0"/>
              <a:t>. . .</a:t>
            </a:r>
            <a:r>
              <a:rPr lang="en-US" sz="2000" baseline="-25000" smtClean="0"/>
              <a:t> </a:t>
            </a:r>
            <a:r>
              <a:rPr lang="en-US" sz="2000" smtClean="0">
                <a:sym typeface="Symbol" pitchFamily="18" charset="2"/>
              </a:rPr>
              <a:t></a:t>
            </a:r>
            <a:r>
              <a:rPr lang="en-US" sz="2000" smtClean="0"/>
              <a:t> </a:t>
            </a:r>
            <a:r>
              <a:rPr lang="en-US" sz="2000" i="1" smtClean="0"/>
              <a:t>K</a:t>
            </a:r>
            <a:r>
              <a:rPr lang="en-US" sz="2000" i="1" baseline="-25000" smtClean="0"/>
              <a:t>n–</a:t>
            </a:r>
            <a:r>
              <a:rPr lang="en-US" sz="2000" baseline="-25000" smtClean="0"/>
              <a:t>1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Search-keys in the subtree to which </a:t>
            </a:r>
            <a:r>
              <a:rPr lang="en-US" sz="2000" i="1" smtClean="0"/>
              <a:t>P</a:t>
            </a:r>
            <a:r>
              <a:rPr lang="en-US" sz="2000" baseline="-25000" smtClean="0"/>
              <a:t>i</a:t>
            </a:r>
            <a:r>
              <a:rPr lang="en-US" sz="2000" smtClean="0"/>
              <a:t> points 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are </a:t>
            </a:r>
            <a:r>
              <a:rPr lang="en-US" sz="2000" smtClean="0">
                <a:sym typeface="Symbol" pitchFamily="18" charset="2"/>
              </a:rPr>
              <a:t> </a:t>
            </a:r>
            <a:r>
              <a:rPr lang="en-US" sz="2000" i="1" smtClean="0"/>
              <a:t>K</a:t>
            </a:r>
            <a:r>
              <a:rPr lang="en-US" sz="2000" baseline="-25000" smtClean="0"/>
              <a:t>i,</a:t>
            </a:r>
            <a:r>
              <a:rPr lang="en-US" sz="2000" smtClean="0"/>
              <a:t>, but not necessarily &lt; </a:t>
            </a:r>
            <a:r>
              <a:rPr lang="en-US" sz="2000" i="1" smtClean="0"/>
              <a:t>K</a:t>
            </a:r>
            <a:r>
              <a:rPr lang="en-US" sz="2000" baseline="-25000" smtClean="0"/>
              <a:t>i,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To see why, suppose same search key value </a:t>
            </a:r>
            <a:r>
              <a:rPr lang="en-US" sz="2000" i="1" smtClean="0"/>
              <a:t>V  </a:t>
            </a:r>
            <a:r>
              <a:rPr lang="en-US" sz="2000" smtClean="0"/>
              <a:t>is present in two leaf node L</a:t>
            </a:r>
            <a:r>
              <a:rPr lang="en-US" sz="2000" baseline="-25000" smtClean="0"/>
              <a:t>i</a:t>
            </a:r>
            <a:r>
              <a:rPr lang="en-US" sz="2000" smtClean="0"/>
              <a:t> and L</a:t>
            </a:r>
            <a:r>
              <a:rPr lang="en-US" sz="2000" baseline="-25000" smtClean="0"/>
              <a:t>i+1</a:t>
            </a:r>
            <a:r>
              <a:rPr lang="en-US" sz="2000" smtClean="0"/>
              <a:t>.  Then in parent node </a:t>
            </a:r>
            <a:r>
              <a:rPr lang="en-US" sz="2000" i="1" smtClean="0"/>
              <a:t>K</a:t>
            </a:r>
            <a:r>
              <a:rPr lang="en-US" sz="2000" baseline="-25000" smtClean="0"/>
              <a:t>i</a:t>
            </a:r>
            <a:r>
              <a:rPr lang="en-US" sz="2000" smtClean="0"/>
              <a:t> must be equal to V</a:t>
            </a:r>
            <a:endParaRPr lang="en-US" sz="2000" baseline="-2500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Handling Duplicates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mtClean="0"/>
              <a:t>We modify find procedure as follows </a:t>
            </a:r>
          </a:p>
          <a:p>
            <a:pPr lvl="1"/>
            <a:r>
              <a:rPr lang="en-US" sz="2400" smtClean="0"/>
              <a:t>traverse </a:t>
            </a:r>
            <a:r>
              <a:rPr lang="en-US" sz="2400" i="1" smtClean="0"/>
              <a:t>P</a:t>
            </a:r>
            <a:r>
              <a:rPr lang="en-US" sz="2400" i="1" baseline="-25000" smtClean="0"/>
              <a:t>i </a:t>
            </a:r>
            <a:r>
              <a:rPr lang="en-US" sz="2400" i="1" smtClean="0"/>
              <a:t> </a:t>
            </a:r>
            <a:r>
              <a:rPr lang="en-US" sz="2400" smtClean="0"/>
              <a:t>even if </a:t>
            </a:r>
            <a:r>
              <a:rPr lang="en-US" sz="2400" i="1" smtClean="0"/>
              <a:t>V</a:t>
            </a:r>
            <a:r>
              <a:rPr lang="en-US" sz="2400" smtClean="0"/>
              <a:t> = </a:t>
            </a:r>
            <a:r>
              <a:rPr lang="en-US" sz="2400" i="1" smtClean="0"/>
              <a:t>K</a:t>
            </a:r>
            <a:r>
              <a:rPr lang="en-US" sz="2400" baseline="-25000" smtClean="0"/>
              <a:t>i</a:t>
            </a:r>
          </a:p>
          <a:p>
            <a:pPr lvl="1"/>
            <a:r>
              <a:rPr lang="en-US" sz="2400" smtClean="0"/>
              <a:t>As soon as we reach a leaf node </a:t>
            </a:r>
            <a:r>
              <a:rPr lang="en-US" sz="2400" i="1" smtClean="0"/>
              <a:t>C </a:t>
            </a:r>
            <a:r>
              <a:rPr lang="en-US" sz="2400" smtClean="0"/>
              <a:t>check if </a:t>
            </a:r>
            <a:r>
              <a:rPr lang="en-US" sz="2400" i="1" smtClean="0"/>
              <a:t>C</a:t>
            </a:r>
            <a:r>
              <a:rPr lang="en-US" sz="2400" smtClean="0"/>
              <a:t> has only search key values less than </a:t>
            </a:r>
            <a:r>
              <a:rPr lang="en-US" sz="2400" i="1" smtClean="0"/>
              <a:t>V</a:t>
            </a:r>
          </a:p>
          <a:p>
            <a:pPr lvl="2"/>
            <a:r>
              <a:rPr lang="en-US" smtClean="0"/>
              <a:t>if so set </a:t>
            </a:r>
            <a:r>
              <a:rPr lang="en-US" i="1" smtClean="0"/>
              <a:t>C</a:t>
            </a:r>
            <a:r>
              <a:rPr lang="en-US" smtClean="0"/>
              <a:t> = right sibling of </a:t>
            </a:r>
            <a:r>
              <a:rPr lang="en-US" i="1" smtClean="0"/>
              <a:t>C</a:t>
            </a:r>
            <a:r>
              <a:rPr lang="en-US" smtClean="0"/>
              <a:t> before checking whether </a:t>
            </a:r>
            <a:r>
              <a:rPr lang="en-US" i="1" smtClean="0"/>
              <a:t>C</a:t>
            </a:r>
            <a:r>
              <a:rPr lang="en-US" smtClean="0"/>
              <a:t> contains </a:t>
            </a:r>
            <a:r>
              <a:rPr lang="en-US" i="1" smtClean="0"/>
              <a:t>V</a:t>
            </a:r>
          </a:p>
          <a:p>
            <a:r>
              <a:rPr lang="en-US" sz="2400" smtClean="0"/>
              <a:t>Procedure printAll</a:t>
            </a:r>
          </a:p>
          <a:p>
            <a:pPr lvl="1"/>
            <a:r>
              <a:rPr lang="en-US" sz="2400" smtClean="0"/>
              <a:t>uses modified find procedure to find first occurrence of </a:t>
            </a:r>
            <a:r>
              <a:rPr lang="en-US" sz="2400" i="1" smtClean="0"/>
              <a:t>V</a:t>
            </a:r>
          </a:p>
          <a:p>
            <a:pPr lvl="1"/>
            <a:r>
              <a:rPr lang="en-US" sz="2400" smtClean="0"/>
              <a:t>Traverse through consecutive leaves to find all occurrences of </a:t>
            </a:r>
            <a:r>
              <a:rPr lang="en-US" sz="2400" i="1" smtClean="0"/>
              <a:t>V</a:t>
            </a:r>
            <a:endParaRPr lang="en-US" sz="2400" smtClean="0"/>
          </a:p>
          <a:p>
            <a:endParaRPr lang="en-US" sz="1800" smtClean="0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930275" y="6091238"/>
            <a:ext cx="656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1400" b="1">
                <a:solidFill>
                  <a:schemeClr val="tx2"/>
                </a:solidFill>
              </a:rPr>
              <a:t>** Errata note: modified find procedure missing in first printing of 6</a:t>
            </a:r>
            <a:r>
              <a:rPr lang="en-US" sz="1400" b="1" baseline="30000">
                <a:solidFill>
                  <a:schemeClr val="tx2"/>
                </a:solidFill>
              </a:rPr>
              <a:t>th</a:t>
            </a:r>
            <a:r>
              <a:rPr lang="en-US" sz="1400" b="1">
                <a:solidFill>
                  <a:schemeClr val="tx2"/>
                </a:solidFill>
              </a:rPr>
              <a:t> edition</a:t>
            </a:r>
            <a:endParaRPr lang="en-IN" sz="14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+-</a:t>
            </a:r>
            <a:r>
              <a:rPr lang="en-US">
                <a:ea typeface="+mj-ea"/>
              </a:rPr>
              <a:t>Trees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566025" cy="5073650"/>
          </a:xfrm>
        </p:spPr>
        <p:txBody>
          <a:bodyPr/>
          <a:lstStyle/>
          <a:p>
            <a:r>
              <a:rPr lang="en-US" sz="1800" smtClean="0"/>
              <a:t>If there are </a:t>
            </a:r>
            <a:r>
              <a:rPr lang="en-US" sz="1800" i="1" smtClean="0"/>
              <a:t>K</a:t>
            </a:r>
            <a:r>
              <a:rPr lang="en-US" sz="1800" smtClean="0"/>
              <a:t> search-key values in the file, the height of the tree is no more than </a:t>
            </a:r>
            <a:r>
              <a:rPr lang="en-US" sz="1800" smtClean="0">
                <a:sym typeface="Symbol" pitchFamily="18" charset="2"/>
              </a:rPr>
              <a:t>log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i="1" baseline="-25000" smtClean="0">
                <a:sym typeface="Symbol" pitchFamily="18" charset="2"/>
              </a:rPr>
              <a:t>n</a:t>
            </a:r>
            <a:r>
              <a:rPr lang="en-US" sz="1800" baseline="-25000" smtClean="0">
                <a:sym typeface="Symbol" pitchFamily="18" charset="2"/>
              </a:rPr>
              <a:t>/2</a:t>
            </a:r>
            <a:r>
              <a:rPr lang="en-US" sz="1800" smtClean="0">
                <a:sym typeface="Symbol" pitchFamily="18" charset="2"/>
              </a:rPr>
              <a:t>(</a:t>
            </a:r>
            <a:r>
              <a:rPr lang="en-US" sz="1800" i="1" smtClean="0">
                <a:sym typeface="Symbol" pitchFamily="18" charset="2"/>
              </a:rPr>
              <a:t>K</a:t>
            </a:r>
            <a:r>
              <a:rPr lang="en-US" sz="1800" smtClean="0">
                <a:sym typeface="Symbol" pitchFamily="18" charset="2"/>
              </a:rPr>
              <a:t>).</a:t>
            </a:r>
          </a:p>
          <a:p>
            <a:r>
              <a:rPr lang="en-US" sz="1800" smtClean="0">
                <a:sym typeface="Symbol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sz="1800" smtClean="0">
                <a:sym typeface="Symbol" pitchFamily="18" charset="2"/>
              </a:rPr>
              <a:t>and </a:t>
            </a:r>
            <a:r>
              <a:rPr lang="en-US" sz="1800" i="1" smtClean="0">
                <a:sym typeface="Symbol" pitchFamily="18" charset="2"/>
              </a:rPr>
              <a:t>n</a:t>
            </a:r>
            <a:r>
              <a:rPr lang="en-US" sz="1800" smtClean="0">
                <a:sym typeface="Symbol" pitchFamily="18" charset="2"/>
              </a:rPr>
              <a:t> is typically around 100 (40 bytes per index entry).</a:t>
            </a:r>
          </a:p>
          <a:p>
            <a:r>
              <a:rPr lang="en-US" sz="1800" smtClean="0">
                <a:sym typeface="Symbol" pitchFamily="18" charset="2"/>
              </a:rPr>
              <a:t>With 1 million search key values and </a:t>
            </a:r>
            <a:r>
              <a:rPr lang="en-US" sz="1800" i="1" smtClean="0">
                <a:sym typeface="Symbol" pitchFamily="18" charset="2"/>
              </a:rPr>
              <a:t>n</a:t>
            </a:r>
            <a:r>
              <a:rPr lang="en-US" sz="1800" smtClean="0">
                <a:sym typeface="Symbol" pitchFamily="18" charset="2"/>
              </a:rPr>
              <a:t> = 100</a:t>
            </a:r>
          </a:p>
          <a:p>
            <a:pPr lvl="1"/>
            <a:r>
              <a:rPr lang="en-US" sz="1800" smtClean="0">
                <a:sym typeface="Symbol" pitchFamily="18" charset="2"/>
              </a:rPr>
              <a:t>at most </a:t>
            </a:r>
            <a:r>
              <a:rPr lang="en-US" sz="1800" i="1" smtClean="0">
                <a:sym typeface="Symbol" pitchFamily="18" charset="2"/>
              </a:rPr>
              <a:t> log</a:t>
            </a:r>
            <a:r>
              <a:rPr lang="en-US" sz="1800" baseline="-25000" smtClean="0">
                <a:sym typeface="Symbol" pitchFamily="18" charset="2"/>
              </a:rPr>
              <a:t>50</a:t>
            </a:r>
            <a:r>
              <a:rPr lang="en-US" sz="1800" smtClean="0">
                <a:sym typeface="Symbol" pitchFamily="18" charset="2"/>
              </a:rPr>
              <a:t>(1,000,000) = 4 nodes are accessed in a lookup.</a:t>
            </a:r>
          </a:p>
          <a:p>
            <a:r>
              <a:rPr lang="en-US" sz="1800" smtClean="0">
                <a:sym typeface="Symbol" pitchFamily="18" charset="2"/>
              </a:rPr>
              <a:t>Contrast this with a balanced binary tree with 1 million search key values — around 20 nodes are accessed in a lookup</a:t>
            </a:r>
          </a:p>
          <a:p>
            <a:pPr lvl="1"/>
            <a:r>
              <a:rPr lang="en-US" sz="1800" smtClean="0"/>
              <a:t>above difference is significant since every node access may need a disk I/O, costing around 20 milliseconds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AutoNum type="arabicPeriod"/>
            </a:pPr>
            <a:r>
              <a:rPr lang="en-US" sz="2000" smtClean="0"/>
              <a:t>Find the leaf node in which the search-key value would appear</a:t>
            </a:r>
          </a:p>
          <a:p>
            <a:pPr>
              <a:buFont typeface="Monotype Sorts" pitchFamily="2" charset="2"/>
              <a:buAutoNum type="arabicPeriod"/>
            </a:pPr>
            <a:r>
              <a:rPr lang="en-US" sz="2000" smtClean="0"/>
              <a:t>If the search-key value is already present in the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sz="2000" smtClean="0"/>
              <a:t>Add record to the file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sz="2000" smtClean="0"/>
              <a:t>If necessary add a pointer to the bucket.</a:t>
            </a:r>
          </a:p>
          <a:p>
            <a:pPr>
              <a:buFont typeface="Monotype Sorts" pitchFamily="2" charset="2"/>
              <a:buAutoNum type="arabicPeriod"/>
            </a:pPr>
            <a:r>
              <a:rPr lang="en-US" sz="2000" smtClean="0"/>
              <a:t>If the search-key value is not present, then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sz="2000" smtClean="0"/>
              <a:t>add the record to the main file (and create a bucket if necessary)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sz="2000" smtClean="0"/>
              <a:t>If there is room in the leaf node, insert (key-value, pointer) pair in the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sz="2000" smtClean="0"/>
              <a:t>Otherwise, split the node (along with the new (key-value, pointer) entry) as discussed in the next slide.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Basic Concepts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99375" cy="5203825"/>
          </a:xfrm>
        </p:spPr>
        <p:txBody>
          <a:bodyPr/>
          <a:lstStyle/>
          <a:p>
            <a:r>
              <a:rPr lang="en-US" sz="1800" smtClean="0"/>
              <a:t>Indexing mechanisms used to speed up access to desired data.</a:t>
            </a:r>
          </a:p>
          <a:p>
            <a:pPr lvl="1"/>
            <a:r>
              <a:rPr lang="en-US" sz="1800" smtClean="0"/>
              <a:t>E.g., author catalog in library</a:t>
            </a:r>
          </a:p>
          <a:p>
            <a:r>
              <a:rPr lang="en-US" sz="1800" b="1" smtClean="0">
                <a:solidFill>
                  <a:srgbClr val="000099"/>
                </a:solidFill>
              </a:rPr>
              <a:t>Search Key</a:t>
            </a:r>
            <a:r>
              <a:rPr lang="en-US" sz="1800" smtClean="0"/>
              <a:t> - attribute to set of attributes used to look up records in a file.</a:t>
            </a:r>
          </a:p>
          <a:p>
            <a:r>
              <a:rPr lang="en-US" sz="1800" smtClean="0"/>
              <a:t>An </a:t>
            </a:r>
            <a:r>
              <a:rPr lang="en-US" sz="1800" b="1" smtClean="0">
                <a:solidFill>
                  <a:srgbClr val="000099"/>
                </a:solidFill>
              </a:rPr>
              <a:t>index file</a:t>
            </a:r>
            <a:r>
              <a:rPr lang="en-US" sz="1800" b="1" smtClean="0"/>
              <a:t> </a:t>
            </a:r>
            <a:r>
              <a:rPr lang="en-US" sz="1800" smtClean="0"/>
              <a:t>consists of records (called </a:t>
            </a:r>
            <a:r>
              <a:rPr lang="en-US" sz="1800" b="1" smtClean="0">
                <a:solidFill>
                  <a:srgbClr val="000099"/>
                </a:solidFill>
              </a:rPr>
              <a:t>index entries</a:t>
            </a:r>
            <a:r>
              <a:rPr lang="en-US" sz="1800" smtClean="0"/>
              <a:t>) of the form</a:t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endParaRPr lang="en-US" sz="1800" smtClean="0"/>
          </a:p>
          <a:p>
            <a:r>
              <a:rPr lang="en-US" sz="1800" smtClean="0"/>
              <a:t>Index files are typically much smaller than the original file </a:t>
            </a:r>
          </a:p>
          <a:p>
            <a:r>
              <a:rPr lang="en-US" sz="1800" smtClean="0"/>
              <a:t>Two basic kinds of indices:</a:t>
            </a:r>
          </a:p>
          <a:p>
            <a:pPr lvl="1"/>
            <a:r>
              <a:rPr lang="en-US" sz="1800" b="1" smtClean="0"/>
              <a:t>Ordered indices:  </a:t>
            </a:r>
            <a:r>
              <a:rPr lang="en-US" sz="1800" smtClean="0"/>
              <a:t>search keys are stored in sorted order</a:t>
            </a:r>
          </a:p>
          <a:p>
            <a:pPr lvl="1"/>
            <a:r>
              <a:rPr lang="en-US" sz="1800" b="1" smtClean="0"/>
              <a:t>Hash indices:</a:t>
            </a:r>
            <a:r>
              <a:rPr lang="en-US" sz="1800" smtClean="0"/>
              <a:t>  search keys are distributed uniformly across “buckets” using a “hash function”.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044825" y="2814638"/>
            <a:ext cx="1506538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search-key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19613" y="2813050"/>
            <a:ext cx="1184275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 (Cont.)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Splitting a leaf node:</a:t>
            </a:r>
          </a:p>
          <a:p>
            <a:pPr lvl="1"/>
            <a:r>
              <a:rPr lang="en-US" sz="1800" smtClean="0"/>
              <a:t>take the </a:t>
            </a:r>
            <a:r>
              <a:rPr lang="en-US" sz="1800" i="1" smtClean="0"/>
              <a:t>n </a:t>
            </a:r>
            <a:r>
              <a:rPr lang="en-US" sz="1800" smtClean="0"/>
              <a:t>(search-key value, pointer) pairs (including the one being inserted) in sorted order.  Place the first </a:t>
            </a:r>
            <a:r>
              <a:rPr lang="en-US" sz="1800" smtClean="0">
                <a:sym typeface="Symbol" pitchFamily="18" charset="2"/>
              </a:rPr>
              <a:t></a:t>
            </a:r>
            <a:r>
              <a:rPr lang="en-US" sz="1800" i="1" smtClean="0">
                <a:sym typeface="Symbol" pitchFamily="18" charset="2"/>
              </a:rPr>
              <a:t>n</a:t>
            </a:r>
            <a:r>
              <a:rPr lang="en-US" sz="1800" smtClean="0">
                <a:sym typeface="Symbol" pitchFamily="18" charset="2"/>
              </a:rPr>
              <a:t>/2 in the original node, and the rest in a new node.</a:t>
            </a:r>
          </a:p>
          <a:p>
            <a:pPr lvl="1"/>
            <a:r>
              <a:rPr lang="en-US" sz="1800" smtClean="0">
                <a:sym typeface="Symbol" pitchFamily="18" charset="2"/>
              </a:rPr>
              <a:t>let the new node be </a:t>
            </a:r>
            <a:r>
              <a:rPr lang="en-US" sz="1800" i="1" smtClean="0">
                <a:sym typeface="Symbol" pitchFamily="18" charset="2"/>
              </a:rPr>
              <a:t>p,</a:t>
            </a:r>
            <a:r>
              <a:rPr lang="en-US" sz="1800" smtClean="0">
                <a:sym typeface="Symbol" pitchFamily="18" charset="2"/>
              </a:rPr>
              <a:t> and let </a:t>
            </a:r>
            <a:r>
              <a:rPr lang="en-US" sz="1800" i="1" smtClean="0">
                <a:sym typeface="Symbol" pitchFamily="18" charset="2"/>
              </a:rPr>
              <a:t>k</a:t>
            </a:r>
            <a:r>
              <a:rPr lang="en-US" sz="1800" smtClean="0">
                <a:sym typeface="Symbol" pitchFamily="18" charset="2"/>
              </a:rPr>
              <a:t> be the least key value in </a:t>
            </a:r>
            <a:r>
              <a:rPr lang="en-US" sz="1800" i="1" smtClean="0">
                <a:sym typeface="Symbol" pitchFamily="18" charset="2"/>
              </a:rPr>
              <a:t>p.  </a:t>
            </a:r>
            <a:r>
              <a:rPr lang="en-US" sz="1800" smtClean="0">
                <a:sym typeface="Symbol" pitchFamily="18" charset="2"/>
              </a:rPr>
              <a:t>Insert (</a:t>
            </a:r>
            <a:r>
              <a:rPr lang="en-US" sz="1800" i="1" smtClean="0">
                <a:sym typeface="Symbol" pitchFamily="18" charset="2"/>
              </a:rPr>
              <a:t>k,p</a:t>
            </a:r>
            <a:r>
              <a:rPr lang="en-US" sz="1800" smtClean="0">
                <a:sym typeface="Symbol" pitchFamily="18" charset="2"/>
              </a:rPr>
              <a:t>) in the parent of the node being split. </a:t>
            </a:r>
          </a:p>
          <a:p>
            <a:pPr lvl="1"/>
            <a:r>
              <a:rPr lang="en-US" sz="1800" smtClean="0">
                <a:sym typeface="Symbol" pitchFamily="18" charset="2"/>
              </a:rPr>
              <a:t>If the parent is full, split it and </a:t>
            </a:r>
            <a:r>
              <a:rPr lang="en-US" sz="1800" b="1" smtClean="0">
                <a:sym typeface="Symbol" pitchFamily="18" charset="2"/>
              </a:rPr>
              <a:t>propagate</a:t>
            </a:r>
            <a:r>
              <a:rPr lang="en-US" sz="1800" smtClean="0">
                <a:sym typeface="Symbol" pitchFamily="18" charset="2"/>
              </a:rPr>
              <a:t> the split further up.</a:t>
            </a:r>
          </a:p>
          <a:p>
            <a:r>
              <a:rPr lang="en-US" sz="1800" smtClean="0"/>
              <a:t>Splitting of nodes proceeds upwards till a node that is not full is found. </a:t>
            </a:r>
          </a:p>
          <a:p>
            <a:pPr lvl="1"/>
            <a:r>
              <a:rPr lang="en-US" sz="1800" smtClean="0"/>
              <a:t>In the worst case the root node may be split increasing the height of the tree by 1. 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060450" y="5675313"/>
            <a:ext cx="7767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/>
              <a:t>Result of splitting node containing Brandt, Califieri and Crick on inserting Adams</a:t>
            </a:r>
          </a:p>
          <a:p>
            <a:r>
              <a:rPr lang="en-US"/>
              <a:t>Next step: insert entry with (Califieri,pointer-to-new-node) into parent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4765675"/>
            <a:ext cx="745966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</a:t>
            </a:r>
            <a:r>
              <a:rPr lang="en-US" sz="1800" baseline="30000"/>
              <a:t>+</a:t>
            </a:r>
            <a:r>
              <a:rPr lang="en-US" sz="1800"/>
              <a:t>-Tree before and after insertion of “Adams”</a:t>
            </a: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sz="1800" smtClean="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69093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3"/>
          <p:cNvSpPr txBox="1">
            <a:spLocks noChangeArrowheads="1"/>
          </p:cNvSpPr>
          <p:nvPr/>
        </p:nvSpPr>
        <p:spPr bwMode="auto">
          <a:xfrm>
            <a:off x="2154238" y="5921375"/>
            <a:ext cx="488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</a:t>
            </a:r>
            <a:r>
              <a:rPr lang="en-US" sz="1800" baseline="30000"/>
              <a:t>+</a:t>
            </a:r>
            <a:r>
              <a:rPr lang="en-US" sz="1800"/>
              <a:t>-Tree before and after insertion of “Lamport”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Splitting a non-leaf node: when inserting (k,p) into an already full internal node N</a:t>
            </a:r>
          </a:p>
          <a:p>
            <a:pPr lvl="1"/>
            <a:r>
              <a:rPr lang="en-US" sz="1800" smtClean="0"/>
              <a:t>Copy N to an in-memory area M with space for n+1 pointers and n keys</a:t>
            </a:r>
          </a:p>
          <a:p>
            <a:pPr lvl="1"/>
            <a:r>
              <a:rPr lang="en-US" sz="1800" smtClean="0"/>
              <a:t>Insert (k,p) into M</a:t>
            </a:r>
          </a:p>
          <a:p>
            <a:pPr lvl="1"/>
            <a:r>
              <a:rPr lang="en-US" sz="1800" smtClean="0"/>
              <a:t>Copy P</a:t>
            </a:r>
            <a:r>
              <a:rPr lang="en-US" sz="1800" baseline="-25000" smtClean="0"/>
              <a:t>1</a:t>
            </a:r>
            <a:r>
              <a:rPr lang="en-US" sz="1800" smtClean="0"/>
              <a:t>,K</a:t>
            </a:r>
            <a:r>
              <a:rPr lang="en-US" sz="1800" baseline="-25000" smtClean="0"/>
              <a:t>1</a:t>
            </a:r>
            <a:r>
              <a:rPr lang="en-US" sz="1800" smtClean="0"/>
              <a:t>, …, K 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baseline="-25000" smtClean="0"/>
              <a:t>n/2</a:t>
            </a:r>
            <a:r>
              <a:rPr lang="en-US" sz="1800" baseline="-25000" smtClean="0">
                <a:sym typeface="Symbol" pitchFamily="18" charset="2"/>
              </a:rPr>
              <a:t></a:t>
            </a:r>
            <a:r>
              <a:rPr lang="en-US" sz="1800" baseline="-25000" smtClean="0"/>
              <a:t>-1</a:t>
            </a:r>
            <a:r>
              <a:rPr lang="en-US" sz="1800" smtClean="0"/>
              <a:t>,P 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baseline="-25000" smtClean="0"/>
              <a:t>n/2</a:t>
            </a:r>
            <a:r>
              <a:rPr lang="en-US" sz="1800" baseline="-25000" smtClean="0">
                <a:sym typeface="Symbol" pitchFamily="18" charset="2"/>
              </a:rPr>
              <a:t></a:t>
            </a:r>
            <a:r>
              <a:rPr lang="en-US" sz="1800" smtClean="0"/>
              <a:t> from M back into node N</a:t>
            </a:r>
          </a:p>
          <a:p>
            <a:pPr lvl="1"/>
            <a:r>
              <a:rPr lang="en-US" sz="1800" smtClean="0"/>
              <a:t>Copy P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baseline="-25000" smtClean="0"/>
              <a:t>n/2</a:t>
            </a:r>
            <a:r>
              <a:rPr lang="en-US" sz="1800" baseline="-25000" smtClean="0">
                <a:sym typeface="Symbol" pitchFamily="18" charset="2"/>
              </a:rPr>
              <a:t></a:t>
            </a:r>
            <a:r>
              <a:rPr lang="en-US" sz="1800" baseline="-25000" smtClean="0"/>
              <a:t>+1</a:t>
            </a:r>
            <a:r>
              <a:rPr lang="en-US" sz="1800" smtClean="0"/>
              <a:t>,K</a:t>
            </a:r>
            <a:r>
              <a:rPr lang="en-US" sz="1800" baseline="-25000" smtClean="0"/>
              <a:t> 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baseline="-25000" smtClean="0"/>
              <a:t>n/2</a:t>
            </a:r>
            <a:r>
              <a:rPr lang="en-US" sz="1800" baseline="-25000" smtClean="0">
                <a:sym typeface="Symbol" pitchFamily="18" charset="2"/>
              </a:rPr>
              <a:t></a:t>
            </a:r>
            <a:r>
              <a:rPr lang="en-US" sz="1800" baseline="-25000" smtClean="0"/>
              <a:t>+1</a:t>
            </a:r>
            <a:r>
              <a:rPr lang="en-US" sz="1800" smtClean="0"/>
              <a:t>,…,K</a:t>
            </a:r>
            <a:r>
              <a:rPr lang="en-US" sz="1800" baseline="-25000" smtClean="0"/>
              <a:t>n</a:t>
            </a:r>
            <a:r>
              <a:rPr lang="en-US" sz="1800" smtClean="0"/>
              <a:t>,P</a:t>
            </a:r>
            <a:r>
              <a:rPr lang="en-US" sz="1800" baseline="-25000" smtClean="0"/>
              <a:t>n+1</a:t>
            </a:r>
            <a:r>
              <a:rPr lang="en-US" sz="1800" smtClean="0"/>
              <a:t> from M into newly allocated node N’</a:t>
            </a:r>
          </a:p>
          <a:p>
            <a:pPr lvl="1"/>
            <a:r>
              <a:rPr lang="en-US" sz="1800" smtClean="0"/>
              <a:t>Insert (K</a:t>
            </a:r>
            <a:r>
              <a:rPr lang="en-US" sz="1800" baseline="-25000" smtClean="0"/>
              <a:t> </a:t>
            </a:r>
            <a:r>
              <a:rPr lang="en-US" sz="1800" baseline="-25000" smtClean="0">
                <a:sym typeface="Symbol" pitchFamily="18" charset="2"/>
              </a:rPr>
              <a:t></a:t>
            </a:r>
            <a:r>
              <a:rPr lang="en-US" sz="1800" baseline="-25000" smtClean="0"/>
              <a:t>n/2</a:t>
            </a:r>
            <a:r>
              <a:rPr lang="en-US" sz="1800" baseline="-25000" smtClean="0">
                <a:sym typeface="Symbol" pitchFamily="18" charset="2"/>
              </a:rPr>
              <a:t></a:t>
            </a:r>
            <a:r>
              <a:rPr lang="en-US" sz="1800" smtClean="0"/>
              <a:t>,N’) into parent N</a:t>
            </a:r>
          </a:p>
          <a:p>
            <a:r>
              <a:rPr lang="en-US" sz="1800" b="1" smtClean="0">
                <a:solidFill>
                  <a:schemeClr val="tx2"/>
                </a:solidFill>
              </a:rPr>
              <a:t>Read pseudocode in book!</a:t>
            </a: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692900" y="5397500"/>
            <a:ext cx="1295400" cy="44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Crick</a:t>
            </a:r>
          </a:p>
        </p:txBody>
      </p:sp>
      <p:sp>
        <p:nvSpPr>
          <p:cNvPr id="1386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Insertion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 (Cont.)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939800" y="5359400"/>
            <a:ext cx="29083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Adams  Brandt  Califieri  Crick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H="1">
            <a:off x="850900" y="55880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1720850" y="5605463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H="1">
            <a:off x="2425700" y="5573713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3759200" y="55753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4956175" y="5397500"/>
            <a:ext cx="1433513" cy="414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Adams Brandt</a:t>
            </a:r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 flipH="1">
            <a:off x="4851400" y="56515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5648325" y="5622925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 flipH="1">
            <a:off x="6870700" y="5651500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7823200" y="56388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499100" y="4622800"/>
            <a:ext cx="20066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Califieri</a:t>
            </a:r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 flipH="1">
            <a:off x="5384800" y="4838700"/>
            <a:ext cx="6223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5" name="Line 17"/>
          <p:cNvSpPr>
            <a:spLocks noChangeShapeType="1"/>
          </p:cNvSpPr>
          <p:nvPr/>
        </p:nvSpPr>
        <p:spPr bwMode="auto">
          <a:xfrm>
            <a:off x="6921500" y="4940300"/>
            <a:ext cx="4064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1384300" y="4622800"/>
            <a:ext cx="1828800" cy="35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    </a:t>
            </a:r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 flipH="1">
            <a:off x="1041400" y="4800600"/>
            <a:ext cx="10033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8" name="Line 9"/>
          <p:cNvSpPr>
            <a:spLocks noChangeShapeType="1"/>
          </p:cNvSpPr>
          <p:nvPr/>
        </p:nvSpPr>
        <p:spPr bwMode="auto">
          <a:xfrm>
            <a:off x="3213100" y="56007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9" name="Line 12"/>
          <p:cNvSpPr>
            <a:spLocks noChangeShapeType="1"/>
          </p:cNvSpPr>
          <p:nvPr/>
        </p:nvSpPr>
        <p:spPr bwMode="auto">
          <a:xfrm>
            <a:off x="6340475" y="5632450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Deletion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26362" cy="4137025"/>
          </a:xfrm>
        </p:spPr>
        <p:txBody>
          <a:bodyPr/>
          <a:lstStyle/>
          <a:p>
            <a:r>
              <a:rPr lang="en-US" sz="1800" smtClean="0"/>
              <a:t>Find the record to be deleted, and remove it from the main file and from the bucket (if present)</a:t>
            </a:r>
          </a:p>
          <a:p>
            <a:r>
              <a:rPr lang="en-US" sz="1800" smtClean="0"/>
              <a:t>Remove (search-key value, pointer) from the leaf node if there is no bucket or if the bucket has become empty</a:t>
            </a:r>
          </a:p>
          <a:p>
            <a:r>
              <a:rPr lang="en-US" sz="1800" smtClean="0"/>
              <a:t>If the node has too few entries due to the removal, and the entries in the node and a sibling fit into a single node, then </a:t>
            </a:r>
            <a:r>
              <a:rPr lang="en-US" sz="1800" b="1" i="1" smtClean="0">
                <a:solidFill>
                  <a:srgbClr val="3366CC"/>
                </a:solidFill>
              </a:rPr>
              <a:t>merge siblings</a:t>
            </a:r>
            <a:r>
              <a:rPr lang="en-US" sz="1800" b="1" i="1" smtClean="0"/>
              <a:t>:</a:t>
            </a:r>
            <a:endParaRPr lang="en-US" sz="1800" smtClean="0"/>
          </a:p>
          <a:p>
            <a:pPr lvl="1"/>
            <a:r>
              <a:rPr lang="en-US" sz="1800" smtClean="0"/>
              <a:t>Insert all the search-key values in the two nodes into a single node (the one on the left), and delete the other node.</a:t>
            </a:r>
          </a:p>
          <a:p>
            <a:pPr lvl="1"/>
            <a:r>
              <a:rPr lang="en-US" sz="1800" smtClean="0"/>
              <a:t>Delete the pair (</a:t>
            </a:r>
            <a:r>
              <a:rPr lang="en-US" sz="1800" i="1" smtClean="0"/>
              <a:t>K</a:t>
            </a:r>
            <a:r>
              <a:rPr lang="en-US" sz="1800" i="1" baseline="-25000" smtClean="0"/>
              <a:t>i–</a:t>
            </a:r>
            <a:r>
              <a:rPr lang="en-US" sz="1800" baseline="-25000" smtClean="0"/>
              <a:t>1</a:t>
            </a:r>
            <a:r>
              <a:rPr lang="en-US" sz="1800" smtClean="0"/>
              <a:t>, </a:t>
            </a:r>
            <a:r>
              <a:rPr lang="en-US" sz="1800" i="1" smtClean="0"/>
              <a:t>P</a:t>
            </a:r>
            <a:r>
              <a:rPr lang="en-US" sz="1800" i="1" baseline="-25000" smtClean="0"/>
              <a:t>i</a:t>
            </a:r>
            <a:r>
              <a:rPr lang="en-US" sz="1800" i="1" smtClean="0"/>
              <a:t>),</a:t>
            </a:r>
            <a:r>
              <a:rPr lang="en-US" sz="1800" smtClean="0"/>
              <a:t> where </a:t>
            </a:r>
            <a:r>
              <a:rPr lang="en-US" sz="1800" i="1" smtClean="0"/>
              <a:t>P</a:t>
            </a:r>
            <a:r>
              <a:rPr lang="en-US" sz="1800" i="1" baseline="-25000" smtClean="0"/>
              <a:t>i</a:t>
            </a:r>
            <a:r>
              <a:rPr lang="en-US" sz="1800" smtClean="0"/>
              <a:t> is the pointer to the deleted node, from its parent, recursively using the above procedure.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Deletion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Otherwise, if the node has too few entries due to the removal, but the entries in the node and a sibling do not fit into a single node, then </a:t>
            </a:r>
            <a:r>
              <a:rPr lang="en-US" sz="1800" b="1" smtClean="0">
                <a:solidFill>
                  <a:srgbClr val="3366CC"/>
                </a:solidFill>
              </a:rPr>
              <a:t>redistribute pointers</a:t>
            </a:r>
            <a:r>
              <a:rPr lang="en-US" sz="1800" smtClean="0"/>
              <a:t>:</a:t>
            </a:r>
          </a:p>
          <a:p>
            <a:pPr lvl="1"/>
            <a:r>
              <a:rPr lang="en-US" sz="1800" smtClean="0"/>
              <a:t>Redistribute the pointers between the node and a sibling such that both have more than the minimum number of entries.</a:t>
            </a:r>
          </a:p>
          <a:p>
            <a:pPr lvl="1"/>
            <a:r>
              <a:rPr lang="en-US" sz="1800" smtClean="0"/>
              <a:t>Update the corresponding search-key value in the parent of the node.</a:t>
            </a:r>
          </a:p>
          <a:p>
            <a:r>
              <a:rPr lang="en-US" sz="1800" smtClean="0"/>
              <a:t>The node deletions may cascade upwards till a node which has  </a:t>
            </a:r>
            <a:r>
              <a:rPr lang="en-US" sz="1800" smtClean="0">
                <a:sym typeface="Symbol" pitchFamily="18" charset="2"/>
              </a:rPr>
              <a:t></a:t>
            </a:r>
            <a:r>
              <a:rPr lang="en-US" sz="1800" i="1" smtClean="0">
                <a:sym typeface="Symbol" pitchFamily="18" charset="2"/>
              </a:rPr>
              <a:t>n/2</a:t>
            </a:r>
            <a:r>
              <a:rPr lang="en-US" sz="1800" smtClean="0">
                <a:sym typeface="Symbol" pitchFamily="18" charset="2"/>
              </a:rPr>
              <a:t> or more pointers is found.  </a:t>
            </a:r>
          </a:p>
          <a:p>
            <a:r>
              <a:rPr lang="en-US" sz="1800" smtClean="0">
                <a:sym typeface="Symbol" pitchFamily="18" charset="2"/>
              </a:rPr>
              <a:t>If the root node has only one pointer after deletion, it is deleted and the sole child becomes the root. </a:t>
            </a:r>
            <a:endParaRPr lang="en-US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</a:t>
            </a:r>
          </a:p>
        </p:txBody>
      </p:sp>
      <p:sp>
        <p:nvSpPr>
          <p:cNvPr id="139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smtClean="0"/>
              <a:t>Deleting “Srinivasan” causes merging of under-full leaves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54000" y="3203575"/>
            <a:ext cx="396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Before and after deleting “Srinivasan”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203325" y="3930650"/>
            <a:ext cx="666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Deletion of “Singh” and “Wu” from result of previous example</a:t>
            </a:r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477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/>
          <p:cNvSpPr>
            <a:spLocks noChangeArrowheads="1"/>
          </p:cNvSpPr>
          <p:nvPr/>
        </p:nvSpPr>
        <p:spPr bwMode="auto">
          <a:xfrm>
            <a:off x="595313" y="458628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Leaf containing Singh and Wu became underfull, and borrowed a value Kim from its left sibling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Search-key value in the parent changes as a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43011" name="Text Box 5"/>
          <p:cNvSpPr txBox="1">
            <a:spLocks noChangeArrowheads="1"/>
          </p:cNvSpPr>
          <p:nvPr/>
        </p:nvSpPr>
        <p:spPr bwMode="auto">
          <a:xfrm>
            <a:off x="434975" y="4751388"/>
            <a:ext cx="723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1800"/>
              <a:t>Before and after deletion of “Gold” from earlier example</a:t>
            </a:r>
          </a:p>
        </p:txBody>
      </p:sp>
      <p:sp>
        <p:nvSpPr>
          <p:cNvPr id="1394691" name="Rectangle 3"/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Node with Gold and Katz became underfull, and was merged with its sibling 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Parent node becomes underfull, and is merged with its sibling</a:t>
            </a:r>
          </a:p>
          <a:p>
            <a:pPr marL="742950" lvl="1" indent="-285750">
              <a:lnSpc>
                <a:spcPct val="90000"/>
              </a:lnSpc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</a:pPr>
            <a:r>
              <a:rPr kumimoji="1" lang="en-US" sz="1800"/>
              <a:t>Value separating two nodes (at the parent) is pulled down when merging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Root node then has only one child, and is deleted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092450"/>
            <a:ext cx="8347075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6540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Non-Unique Search Keys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913" y="1093788"/>
            <a:ext cx="7905750" cy="4903787"/>
          </a:xfrm>
        </p:spPr>
        <p:txBody>
          <a:bodyPr/>
          <a:lstStyle/>
          <a:p>
            <a:r>
              <a:rPr lang="en-US" sz="2000" smtClean="0"/>
              <a:t>Alternatives to scheme described earlier</a:t>
            </a:r>
          </a:p>
          <a:p>
            <a:pPr lvl="1"/>
            <a:r>
              <a:rPr lang="en-US" sz="2000" smtClean="0"/>
              <a:t>Buckets on separate block (bad idea)</a:t>
            </a:r>
          </a:p>
          <a:p>
            <a:pPr lvl="1"/>
            <a:r>
              <a:rPr lang="en-US" sz="2000" smtClean="0"/>
              <a:t>List of tuple pointers with each key</a:t>
            </a:r>
          </a:p>
          <a:p>
            <a:pPr lvl="2"/>
            <a:r>
              <a:rPr lang="en-US" sz="2000" smtClean="0"/>
              <a:t>Extra code to handle long lists</a:t>
            </a:r>
          </a:p>
          <a:p>
            <a:pPr lvl="2"/>
            <a:r>
              <a:rPr lang="en-US" sz="2000" smtClean="0"/>
              <a:t>Deletion of a tuple can be expensive if there are many duplicates on search key (why?)</a:t>
            </a:r>
          </a:p>
          <a:p>
            <a:pPr lvl="2"/>
            <a:r>
              <a:rPr lang="en-US" sz="2000" smtClean="0"/>
              <a:t>Low space overhead, no extra cost for queries</a:t>
            </a:r>
          </a:p>
          <a:p>
            <a:pPr lvl="1"/>
            <a:r>
              <a:rPr lang="en-US" sz="2000" smtClean="0"/>
              <a:t>Make search key unique by adding a record-identifier</a:t>
            </a:r>
          </a:p>
          <a:p>
            <a:pPr lvl="2"/>
            <a:r>
              <a:rPr lang="en-US" sz="2000" smtClean="0"/>
              <a:t>Extra storage overhead for keys</a:t>
            </a:r>
          </a:p>
          <a:p>
            <a:pPr lvl="2"/>
            <a:r>
              <a:rPr lang="en-US" sz="2000" smtClean="0"/>
              <a:t>Simpler code for insertion/deletion</a:t>
            </a:r>
          </a:p>
          <a:p>
            <a:pPr lvl="2"/>
            <a:r>
              <a:rPr lang="en-US" sz="2000" smtClean="0"/>
              <a:t>Widely used</a:t>
            </a:r>
          </a:p>
          <a:p>
            <a:pPr lvl="1"/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Evaluation Metrics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Access types supported efficiently.  E.g., </a:t>
            </a:r>
          </a:p>
          <a:p>
            <a:pPr lvl="1"/>
            <a:r>
              <a:rPr lang="en-US" sz="1800" smtClean="0"/>
              <a:t>records with a specified value in the attribute</a:t>
            </a:r>
          </a:p>
          <a:p>
            <a:pPr lvl="1"/>
            <a:r>
              <a:rPr lang="en-US" sz="1800" smtClean="0"/>
              <a:t>or records with an attribute value falling in a specified range of values.</a:t>
            </a:r>
          </a:p>
          <a:p>
            <a:r>
              <a:rPr lang="en-US" sz="1800" smtClean="0"/>
              <a:t>Access time</a:t>
            </a:r>
          </a:p>
          <a:p>
            <a:r>
              <a:rPr lang="en-US" sz="1800" smtClean="0"/>
              <a:t>Insertion time</a:t>
            </a:r>
          </a:p>
          <a:p>
            <a:r>
              <a:rPr lang="en-US" sz="1800" smtClean="0"/>
              <a:t>Deletion time</a:t>
            </a:r>
          </a:p>
          <a:p>
            <a:r>
              <a:rPr lang="en-US" sz="1800" smtClean="0"/>
              <a:t>Space overhead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39062" cy="4138612"/>
          </a:xfrm>
        </p:spPr>
        <p:txBody>
          <a:bodyPr/>
          <a:lstStyle/>
          <a:p>
            <a:r>
              <a:rPr lang="en-US" sz="1800" smtClean="0"/>
              <a:t>Index file degradation problem is solved by using B</a:t>
            </a:r>
            <a:r>
              <a:rPr lang="en-US" sz="1800" baseline="30000" smtClean="0"/>
              <a:t>+</a:t>
            </a:r>
            <a:r>
              <a:rPr lang="en-US" sz="1800" smtClean="0"/>
              <a:t>-Tree indices.</a:t>
            </a:r>
          </a:p>
          <a:p>
            <a:r>
              <a:rPr lang="en-US" sz="1800" smtClean="0"/>
              <a:t>Data file degradation problem is solved by using B</a:t>
            </a:r>
            <a:r>
              <a:rPr lang="en-US" sz="1800" baseline="30000" smtClean="0"/>
              <a:t>+</a:t>
            </a:r>
            <a:r>
              <a:rPr lang="en-US" sz="1800" smtClean="0"/>
              <a:t>-Tree File Organization.</a:t>
            </a:r>
          </a:p>
          <a:p>
            <a:r>
              <a:rPr lang="en-US" sz="1800" smtClean="0"/>
              <a:t>The leaf nodes in a B</a:t>
            </a:r>
            <a:r>
              <a:rPr lang="en-US" sz="1800" baseline="30000" smtClean="0"/>
              <a:t>+</a:t>
            </a:r>
            <a:r>
              <a:rPr lang="en-US" sz="1800" smtClean="0"/>
              <a:t>-tree file organization store records, instead of pointers.</a:t>
            </a:r>
          </a:p>
          <a:p>
            <a:r>
              <a:rPr lang="en-US" sz="1800" smtClean="0"/>
              <a:t>Leaf nodes are still required to be half full</a:t>
            </a:r>
          </a:p>
          <a:p>
            <a:pPr lvl="1"/>
            <a:r>
              <a:rPr lang="en-US" sz="1800" smtClean="0"/>
              <a:t>Since records are larger than pointers, the maximum number of records that can be stored in a leaf node is less than the number of pointers in a nonleaf node.</a:t>
            </a:r>
          </a:p>
          <a:p>
            <a:r>
              <a:rPr lang="en-US" sz="1800" smtClean="0"/>
              <a:t>Insertion and deletion are handled in the same way as insertion and deletion of entries in a B</a:t>
            </a:r>
            <a:r>
              <a:rPr lang="en-US" sz="1800" baseline="30000" smtClean="0"/>
              <a:t>+</a:t>
            </a:r>
            <a:r>
              <a:rPr lang="en-US" sz="1800" smtClean="0"/>
              <a:t>-tree index.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 (Cont.)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418013"/>
            <a:ext cx="7848600" cy="1944687"/>
          </a:xfrm>
        </p:spPr>
        <p:txBody>
          <a:bodyPr/>
          <a:lstStyle/>
          <a:p>
            <a:r>
              <a:rPr lang="en-US" sz="1800" smtClean="0"/>
              <a:t>Good space utilization important since records use more space than pointers.  </a:t>
            </a:r>
          </a:p>
          <a:p>
            <a:r>
              <a:rPr lang="en-US" sz="1800" smtClean="0"/>
              <a:t>To improve space utilization, involve more sibling nodes in redistribution during splits and merges</a:t>
            </a:r>
          </a:p>
          <a:p>
            <a:pPr lvl="1"/>
            <a:r>
              <a:rPr lang="en-US" sz="1800" smtClean="0"/>
              <a:t>Involving 2 siblings in redistribution (to avoid split / merge where possible) results in each node having at least     </a:t>
            </a:r>
            <a:r>
              <a:rPr lang="en-US" sz="1800" smtClean="0">
                <a:sym typeface="Symbol" pitchFamily="18" charset="2"/>
              </a:rPr>
              <a:t>       </a:t>
            </a:r>
            <a:r>
              <a:rPr lang="en-US" sz="1800" smtClean="0"/>
              <a:t>  entries</a:t>
            </a:r>
          </a:p>
          <a:p>
            <a:pPr>
              <a:buFont typeface="Monotype Sorts" pitchFamily="2" charset="2"/>
              <a:buNone/>
            </a:pPr>
            <a:endParaRPr lang="en-US" sz="1800" smtClean="0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2419350" y="3970338"/>
            <a:ext cx="3892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1800"/>
              <a:t>Example of B</a:t>
            </a:r>
            <a:r>
              <a:rPr lang="en-US" sz="1800" baseline="30000"/>
              <a:t>+</a:t>
            </a:r>
            <a:r>
              <a:rPr lang="en-US" sz="1800"/>
              <a:t>-tree File Organization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216650" y="6046788"/>
          <a:ext cx="6604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4" imgW="469800" imgH="228600" progId="Equation.3">
                  <p:embed/>
                </p:oleObj>
              </mc:Choice>
              <mc:Fallback>
                <p:oleObj name="Equation" r:id="rId4" imgW="4698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6046788"/>
                        <a:ext cx="6604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625475"/>
            <a:ext cx="833278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Issues in Indexing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135063"/>
            <a:ext cx="7691437" cy="5116512"/>
          </a:xfrm>
        </p:spPr>
        <p:txBody>
          <a:bodyPr/>
          <a:lstStyle/>
          <a:p>
            <a:r>
              <a:rPr lang="en-US" sz="2000" b="1" smtClean="0"/>
              <a:t>Record relocation and secondary indices</a:t>
            </a:r>
          </a:p>
          <a:p>
            <a:pPr lvl="1"/>
            <a:r>
              <a:rPr lang="en-US" sz="1800" smtClean="0"/>
              <a:t>If a record moves, all secondary indices that store record pointers have to be updated </a:t>
            </a:r>
          </a:p>
          <a:p>
            <a:pPr lvl="1"/>
            <a:r>
              <a:rPr lang="en-US" sz="1800" smtClean="0"/>
              <a:t>Node splits in B</a:t>
            </a:r>
            <a:r>
              <a:rPr lang="en-US" sz="1800" baseline="30000" smtClean="0"/>
              <a:t>+</a:t>
            </a:r>
            <a:r>
              <a:rPr lang="en-US" sz="1800" smtClean="0"/>
              <a:t>-tree file organizations become very expensive</a:t>
            </a:r>
          </a:p>
          <a:p>
            <a:pPr lvl="1"/>
            <a:r>
              <a:rPr lang="en-US" sz="1800" i="1" smtClean="0"/>
              <a:t>Solution</a:t>
            </a:r>
            <a:r>
              <a:rPr lang="en-US" sz="1800" smtClean="0"/>
              <a:t>: </a:t>
            </a:r>
            <a:r>
              <a:rPr lang="en-US" sz="1800" smtClean="0">
                <a:solidFill>
                  <a:srgbClr val="3366CC"/>
                </a:solidFill>
              </a:rPr>
              <a:t>use primary-index search key instead of record pointer in secondary index</a:t>
            </a:r>
          </a:p>
          <a:p>
            <a:pPr lvl="2"/>
            <a:r>
              <a:rPr lang="en-US" sz="1800" smtClean="0"/>
              <a:t>Extra traversal of primary index to locate record</a:t>
            </a:r>
          </a:p>
          <a:p>
            <a:pPr lvl="3"/>
            <a:r>
              <a:rPr lang="en-US" sz="1800" smtClean="0"/>
              <a:t>Higher cost for queries, but node splits are cheap</a:t>
            </a:r>
          </a:p>
          <a:p>
            <a:pPr lvl="2"/>
            <a:r>
              <a:rPr lang="en-US" sz="1800" smtClean="0"/>
              <a:t>Add record-id if primary-index search key is non-unique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Indexing Strings</a:t>
            </a:r>
          </a:p>
        </p:txBody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Variable length strings as keys</a:t>
            </a:r>
          </a:p>
          <a:p>
            <a:pPr lvl="1"/>
            <a:r>
              <a:rPr lang="en-US" sz="2000" smtClean="0"/>
              <a:t>Variable fanout</a:t>
            </a:r>
          </a:p>
          <a:p>
            <a:pPr lvl="1"/>
            <a:r>
              <a:rPr lang="en-US" sz="2000" smtClean="0"/>
              <a:t>Use space utilization as criterion for splitting, not number of pointers</a:t>
            </a:r>
          </a:p>
          <a:p>
            <a:r>
              <a:rPr lang="en-US" sz="2000" b="1" smtClean="0">
                <a:solidFill>
                  <a:srgbClr val="3366CC"/>
                </a:solidFill>
              </a:rPr>
              <a:t>Prefix compression</a:t>
            </a:r>
          </a:p>
          <a:p>
            <a:pPr lvl="1"/>
            <a:r>
              <a:rPr lang="en-US" sz="2000" smtClean="0"/>
              <a:t>Key values at internal nodes can be prefixes of full key</a:t>
            </a:r>
          </a:p>
          <a:p>
            <a:pPr lvl="2"/>
            <a:r>
              <a:rPr lang="en-US" sz="2000" smtClean="0"/>
              <a:t>Keep enough characters to distinguish entries in the subtrees separated by the key value</a:t>
            </a:r>
          </a:p>
          <a:p>
            <a:pPr lvl="3"/>
            <a:r>
              <a:rPr lang="en-US" smtClean="0"/>
              <a:t>E.g. “Silas” and “Silberschatz” can be separated by “Silb”</a:t>
            </a:r>
          </a:p>
          <a:p>
            <a:pPr lvl="1"/>
            <a:r>
              <a:rPr lang="en-US" sz="2000" smtClean="0"/>
              <a:t>Keys in leaf node can be compressed by sharing common prefixes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Bulk Loading and Bottom-Up Build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093788"/>
            <a:ext cx="8072437" cy="5178425"/>
          </a:xfrm>
        </p:spPr>
        <p:txBody>
          <a:bodyPr/>
          <a:lstStyle/>
          <a:p>
            <a:r>
              <a:rPr lang="en-US" sz="1800" smtClean="0"/>
              <a:t>Inserting entries one-at-a-time into a B</a:t>
            </a:r>
            <a:r>
              <a:rPr lang="en-US" sz="1800" baseline="30000" smtClean="0"/>
              <a:t>+</a:t>
            </a:r>
            <a:r>
              <a:rPr lang="en-US" sz="1800" smtClean="0"/>
              <a:t>-tree requires </a:t>
            </a:r>
            <a:r>
              <a:rPr lang="en-US" sz="1800" smtClean="0">
                <a:sym typeface="Symbol" pitchFamily="18" charset="2"/>
              </a:rPr>
              <a:t></a:t>
            </a:r>
            <a:r>
              <a:rPr lang="en-US" sz="1800" smtClean="0"/>
              <a:t> 1 IO per entry </a:t>
            </a:r>
          </a:p>
          <a:p>
            <a:pPr lvl="1"/>
            <a:r>
              <a:rPr lang="en-US" sz="1800" smtClean="0"/>
              <a:t>assuming leaf level does not fit in memory</a:t>
            </a:r>
          </a:p>
          <a:p>
            <a:pPr lvl="1"/>
            <a:r>
              <a:rPr lang="en-US" sz="1800" smtClean="0"/>
              <a:t>can be very inefficient for loading a large number of entries at a time (</a:t>
            </a:r>
            <a:r>
              <a:rPr lang="en-US" sz="1800" b="1" smtClean="0">
                <a:solidFill>
                  <a:srgbClr val="0066CC"/>
                </a:solidFill>
              </a:rPr>
              <a:t>bulk loading</a:t>
            </a:r>
            <a:r>
              <a:rPr lang="en-US" sz="1800" smtClean="0"/>
              <a:t>)</a:t>
            </a:r>
          </a:p>
          <a:p>
            <a:r>
              <a:rPr lang="en-US" sz="1800" smtClean="0"/>
              <a:t>Efficient alternative 1:</a:t>
            </a:r>
          </a:p>
          <a:p>
            <a:pPr lvl="1"/>
            <a:r>
              <a:rPr lang="en-US" sz="1800" smtClean="0"/>
              <a:t>sort entries first (using efficient external-memory sort algorithms discussed later in Section 12.4)</a:t>
            </a:r>
          </a:p>
          <a:p>
            <a:pPr lvl="1"/>
            <a:r>
              <a:rPr lang="en-US" sz="1800" smtClean="0"/>
              <a:t>insert in sorted order</a:t>
            </a:r>
          </a:p>
          <a:p>
            <a:pPr lvl="2"/>
            <a:r>
              <a:rPr lang="en-US" sz="1800" smtClean="0"/>
              <a:t>insertion will go to existing page (or cause a split)</a:t>
            </a:r>
          </a:p>
          <a:p>
            <a:pPr lvl="2"/>
            <a:r>
              <a:rPr lang="en-US" sz="1800" smtClean="0"/>
              <a:t>much improved IO performance, but most leaf nodes half full</a:t>
            </a:r>
          </a:p>
          <a:p>
            <a:r>
              <a:rPr lang="en-US" sz="1800" smtClean="0"/>
              <a:t>Efficient alternative 2: </a:t>
            </a:r>
            <a:r>
              <a:rPr lang="en-US" sz="1800" b="1" smtClean="0">
                <a:solidFill>
                  <a:srgbClr val="0066CC"/>
                </a:solidFill>
              </a:rPr>
              <a:t>Bottom-up B</a:t>
            </a:r>
            <a:r>
              <a:rPr lang="en-US" sz="1800" b="1" baseline="30000" smtClean="0">
                <a:solidFill>
                  <a:srgbClr val="0066CC"/>
                </a:solidFill>
              </a:rPr>
              <a:t>+</a:t>
            </a:r>
            <a:r>
              <a:rPr lang="en-US" sz="1800" b="1" smtClean="0">
                <a:solidFill>
                  <a:srgbClr val="0066CC"/>
                </a:solidFill>
              </a:rPr>
              <a:t>-tree construction</a:t>
            </a:r>
          </a:p>
          <a:p>
            <a:pPr lvl="1"/>
            <a:r>
              <a:rPr lang="en-US" sz="1800" smtClean="0"/>
              <a:t>As before sort entries</a:t>
            </a:r>
          </a:p>
          <a:p>
            <a:pPr lvl="1"/>
            <a:r>
              <a:rPr lang="en-US" sz="1800" smtClean="0"/>
              <a:t>And then create tree layer-by-layer, starting with leaf level</a:t>
            </a:r>
          </a:p>
          <a:p>
            <a:pPr lvl="2"/>
            <a:r>
              <a:rPr lang="en-US" sz="1800" smtClean="0"/>
              <a:t>details as an exercise</a:t>
            </a:r>
          </a:p>
          <a:p>
            <a:pPr lvl="1"/>
            <a:r>
              <a:rPr lang="en-US" sz="1800" smtClean="0"/>
              <a:t>Implemented as part of bulk-load utility by most database systems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900113" y="1135063"/>
            <a:ext cx="672465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Similar to B+-tree, but B-tree allows search-key values to appear only once; eliminates redundant storage of search keys.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Search keys in nonleaf nodes appear nowhere else in the B-tree; an additional pointer field for each search key in a nonleaf node must be included.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Generalized B-tree leaf node</a:t>
            </a:r>
            <a:br>
              <a:rPr kumimoji="1" lang="en-US" sz="1800"/>
            </a:br>
            <a:r>
              <a:rPr kumimoji="1" lang="en-US" sz="1800"/>
              <a:t/>
            </a:r>
            <a:br>
              <a:rPr kumimoji="1" lang="en-US" sz="1800"/>
            </a:br>
            <a:endParaRPr kumimoji="1" lang="en-US" sz="180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00113" y="5364163"/>
            <a:ext cx="6724650" cy="78105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smtClean="0"/>
              <a:t>Nonleaf node – pointers Bi are the bucket or file record pointers.</a:t>
            </a:r>
            <a:br>
              <a:rPr lang="en-US" sz="1800" smtClean="0"/>
            </a:br>
            <a:endParaRPr lang="en-US" sz="1800" smtClean="0"/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424238"/>
            <a:ext cx="7669212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 Example</a:t>
            </a:r>
          </a:p>
        </p:txBody>
      </p:sp>
      <p:sp>
        <p:nvSpPr>
          <p:cNvPr id="50179" name="Text Box 4"/>
          <p:cNvSpPr>
            <a:spLocks noChangeArrowheads="1"/>
          </p:cNvSpPr>
          <p:nvPr>
            <p:ph type="body" idx="1"/>
          </p:nvPr>
        </p:nvSpPr>
        <p:spPr>
          <a:xfrm>
            <a:off x="390525" y="3862388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sz="1800" smtClean="0"/>
              <a:t>B-tree (above) and B+-tree (below) on same data</a:t>
            </a: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8475662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60350" y="4289425"/>
            <a:ext cx="86487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18475" cy="4545012"/>
          </a:xfrm>
        </p:spPr>
        <p:txBody>
          <a:bodyPr/>
          <a:lstStyle/>
          <a:p>
            <a:r>
              <a:rPr lang="en-US" sz="1800" smtClean="0"/>
              <a:t>Advantages of B-Tree indices:</a:t>
            </a:r>
          </a:p>
          <a:p>
            <a:pPr lvl="1"/>
            <a:r>
              <a:rPr lang="en-US" sz="1800" smtClean="0"/>
              <a:t>May use less tree nodes than a corresponding B</a:t>
            </a:r>
            <a:r>
              <a:rPr lang="en-US" sz="1800" baseline="30000" smtClean="0"/>
              <a:t>+</a:t>
            </a:r>
            <a:r>
              <a:rPr lang="en-US" sz="1800" smtClean="0"/>
              <a:t>-Tree.</a:t>
            </a:r>
          </a:p>
          <a:p>
            <a:pPr lvl="1"/>
            <a:r>
              <a:rPr lang="en-US" sz="1800" smtClean="0"/>
              <a:t>Sometimes possible to find search-key value before reaching leaf node.</a:t>
            </a:r>
          </a:p>
          <a:p>
            <a:r>
              <a:rPr lang="en-US" sz="1800" smtClean="0"/>
              <a:t>Disadvantages of B-Tree indices:</a:t>
            </a:r>
          </a:p>
          <a:p>
            <a:pPr lvl="1"/>
            <a:r>
              <a:rPr lang="en-US" sz="1800" smtClean="0"/>
              <a:t>Only small fraction of all search-key values are found early </a:t>
            </a:r>
          </a:p>
          <a:p>
            <a:pPr lvl="1"/>
            <a:r>
              <a:rPr lang="en-US" sz="1800" smtClean="0"/>
              <a:t>Non-leaf nodes are larger, so fan-out is reduced.  Thus, B-Trees typically have greater depth than corresponding B</a:t>
            </a:r>
            <a:r>
              <a:rPr lang="en-US" sz="1800" baseline="30000" smtClean="0"/>
              <a:t>+</a:t>
            </a:r>
            <a:r>
              <a:rPr lang="en-US" sz="1800" smtClean="0"/>
              <a:t>-Tree</a:t>
            </a:r>
          </a:p>
          <a:p>
            <a:pPr lvl="1"/>
            <a:r>
              <a:rPr lang="en-US" sz="1800" smtClean="0"/>
              <a:t>Insertion and deletion more complicated than in B</a:t>
            </a:r>
            <a:r>
              <a:rPr lang="en-US" sz="1800" baseline="30000" smtClean="0"/>
              <a:t>+</a:t>
            </a:r>
            <a:r>
              <a:rPr lang="en-US" sz="1800" smtClean="0"/>
              <a:t>-Trees </a:t>
            </a:r>
          </a:p>
          <a:p>
            <a:pPr lvl="1"/>
            <a:r>
              <a:rPr lang="en-US" sz="1800" smtClean="0"/>
              <a:t>Implementation is harder than B</a:t>
            </a:r>
            <a:r>
              <a:rPr lang="en-US" sz="1800" baseline="30000" smtClean="0"/>
              <a:t>+</a:t>
            </a:r>
            <a:r>
              <a:rPr lang="en-US" sz="1800" smtClean="0"/>
              <a:t>-Trees.</a:t>
            </a:r>
          </a:p>
          <a:p>
            <a:r>
              <a:rPr lang="en-US" sz="1800" smtClean="0"/>
              <a:t>Typically, advantages of B-Trees do not out weigh disadvantages.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101725"/>
            <a:ext cx="7620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/>
              <a:t>Use multiple indices for certain types of queries.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Example: 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b="1" smtClean="0"/>
              <a:t>select </a:t>
            </a:r>
            <a:r>
              <a:rPr lang="en-US" sz="2000" i="1" smtClean="0"/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b="1" smtClean="0"/>
              <a:t>from</a:t>
            </a:r>
            <a:r>
              <a:rPr lang="en-US" sz="2000" i="1" smtClean="0"/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b="1" smtClean="0"/>
              <a:t>where</a:t>
            </a:r>
            <a:r>
              <a:rPr lang="en-US" sz="2000" i="1" smtClean="0"/>
              <a:t> dept_name </a:t>
            </a:r>
            <a:r>
              <a:rPr lang="en-US" sz="2000" smtClean="0"/>
              <a:t>= “Finance” </a:t>
            </a:r>
            <a:r>
              <a:rPr lang="en-US" sz="2000" b="1" smtClean="0"/>
              <a:t>and </a:t>
            </a:r>
            <a:r>
              <a:rPr lang="en-US" sz="2000" i="1" smtClean="0"/>
              <a:t> salary</a:t>
            </a:r>
            <a:r>
              <a:rPr lang="en-US" sz="2000" smtClean="0"/>
              <a:t> = 80000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smtClean="0"/>
              <a:t>1.	Use index on </a:t>
            </a:r>
            <a:r>
              <a:rPr lang="en-US" sz="2000" i="1" smtClean="0"/>
              <a:t>dept_name </a:t>
            </a:r>
            <a:r>
              <a:rPr lang="en-US" sz="2000" smtClean="0"/>
              <a:t>to find instructors with department name Finance; test </a:t>
            </a:r>
            <a:r>
              <a:rPr lang="en-US" sz="2000" i="1" smtClean="0"/>
              <a:t>salary = 80000 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i="1" smtClean="0"/>
              <a:t>2.	</a:t>
            </a:r>
            <a:r>
              <a:rPr lang="en-US" sz="2000" smtClean="0"/>
              <a:t>Use index</a:t>
            </a:r>
            <a:r>
              <a:rPr lang="en-US" sz="2000" i="1" smtClean="0"/>
              <a:t> </a:t>
            </a:r>
            <a:r>
              <a:rPr lang="en-US" sz="2000" smtClean="0"/>
              <a:t>on</a:t>
            </a:r>
            <a:r>
              <a:rPr lang="en-US" sz="2000" i="1" smtClean="0"/>
              <a:t> salary </a:t>
            </a:r>
            <a:r>
              <a:rPr lang="en-US" sz="2000" smtClean="0"/>
              <a:t>to find instructors with a salary of $80000; test</a:t>
            </a:r>
            <a:r>
              <a:rPr lang="en-US" sz="2000" i="1" smtClean="0"/>
              <a:t> dept_name = </a:t>
            </a:r>
            <a:r>
              <a:rPr lang="en-US" sz="2000" smtClean="0"/>
              <a:t>“Finance”.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smtClean="0"/>
              <a:t>3.	Use </a:t>
            </a:r>
            <a:r>
              <a:rPr lang="en-US" sz="2000" i="1" smtClean="0"/>
              <a:t>dept_name </a:t>
            </a:r>
            <a:r>
              <a:rPr lang="en-US" sz="2000" smtClean="0"/>
              <a:t>index to find pointers to all records pertaining to the “Finance” department.  Similarly use index on </a:t>
            </a:r>
            <a:r>
              <a:rPr lang="en-US" sz="2000" i="1" smtClean="0"/>
              <a:t>salary</a:t>
            </a:r>
            <a:r>
              <a:rPr lang="en-US" sz="2000" smtClean="0"/>
              <a:t>.  Take intersection of both sets of pointers obtained.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smtClean="0">
                <a:solidFill>
                  <a:srgbClr val="3366CC"/>
                </a:solidFill>
              </a:rPr>
              <a:t>Composite search keys</a:t>
            </a:r>
            <a:r>
              <a:rPr lang="en-US" sz="2000" smtClean="0"/>
              <a:t> are search keys containing more than one attribute</a:t>
            </a:r>
          </a:p>
          <a:p>
            <a:pPr lvl="1"/>
            <a:r>
              <a:rPr lang="en-US" sz="2000" smtClean="0"/>
              <a:t>E.g. (</a:t>
            </a:r>
            <a:r>
              <a:rPr lang="en-US" sz="2000" i="1" smtClean="0"/>
              <a:t>dept_name, salary</a:t>
            </a:r>
            <a:r>
              <a:rPr lang="en-US" sz="2000" smtClean="0"/>
              <a:t>)</a:t>
            </a:r>
          </a:p>
          <a:p>
            <a:r>
              <a:rPr lang="en-US" sz="2000" smtClean="0"/>
              <a:t>Lexicographic ordering: (a</a:t>
            </a:r>
            <a:r>
              <a:rPr lang="en-US" sz="2000" baseline="-25000" smtClean="0"/>
              <a:t>1</a:t>
            </a:r>
            <a:r>
              <a:rPr lang="en-US" sz="2000" smtClean="0"/>
              <a:t>, a</a:t>
            </a:r>
            <a:r>
              <a:rPr lang="en-US" sz="2000" baseline="-25000" smtClean="0"/>
              <a:t>2</a:t>
            </a:r>
            <a:r>
              <a:rPr lang="en-US" sz="2000" smtClean="0"/>
              <a:t>) &lt; (b</a:t>
            </a:r>
            <a:r>
              <a:rPr lang="en-US" sz="2000" baseline="-25000" smtClean="0"/>
              <a:t>1</a:t>
            </a:r>
            <a:r>
              <a:rPr lang="en-US" sz="2000" smtClean="0"/>
              <a:t>, b</a:t>
            </a:r>
            <a:r>
              <a:rPr lang="en-US" sz="2000" baseline="-25000" smtClean="0"/>
              <a:t>2</a:t>
            </a:r>
            <a:r>
              <a:rPr lang="en-US" sz="2000" smtClean="0"/>
              <a:t>) if either </a:t>
            </a:r>
          </a:p>
          <a:p>
            <a:pPr lvl="1"/>
            <a:r>
              <a:rPr lang="en-US" sz="2000" smtClean="0"/>
              <a:t>a</a:t>
            </a:r>
            <a:r>
              <a:rPr lang="en-US" sz="2000" baseline="-25000" smtClean="0"/>
              <a:t>1</a:t>
            </a:r>
            <a:r>
              <a:rPr lang="en-US" sz="2000" smtClean="0"/>
              <a:t> &lt; b</a:t>
            </a:r>
            <a:r>
              <a:rPr lang="en-US" sz="2000" baseline="-25000" smtClean="0"/>
              <a:t>1</a:t>
            </a:r>
            <a:r>
              <a:rPr lang="en-US" sz="2000" smtClean="0"/>
              <a:t>, or </a:t>
            </a:r>
          </a:p>
          <a:p>
            <a:pPr lvl="1"/>
            <a:r>
              <a:rPr lang="en-US" sz="2000" smtClean="0"/>
              <a:t>a</a:t>
            </a:r>
            <a:r>
              <a:rPr lang="en-US" sz="2000" baseline="-25000" smtClean="0"/>
              <a:t>1</a:t>
            </a:r>
            <a:r>
              <a:rPr lang="en-US" sz="2000" smtClean="0"/>
              <a:t>=b</a:t>
            </a:r>
            <a:r>
              <a:rPr lang="en-US" sz="2000" baseline="-25000" smtClean="0"/>
              <a:t>1</a:t>
            </a:r>
            <a:r>
              <a:rPr lang="en-US" sz="2000" smtClean="0"/>
              <a:t> and  a</a:t>
            </a:r>
            <a:r>
              <a:rPr lang="en-US" sz="2000" baseline="-25000" smtClean="0"/>
              <a:t>2</a:t>
            </a:r>
            <a:r>
              <a:rPr lang="en-US" sz="2000" smtClean="0"/>
              <a:t> &lt; b</a:t>
            </a:r>
            <a:r>
              <a:rPr lang="en-US" sz="2000" baseline="-25000" smtClean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Ordered Indices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1489075"/>
            <a:ext cx="7848600" cy="4876800"/>
          </a:xfrm>
        </p:spPr>
        <p:txBody>
          <a:bodyPr/>
          <a:lstStyle/>
          <a:p>
            <a:r>
              <a:rPr lang="en-US" sz="1800" smtClean="0"/>
              <a:t>In an </a:t>
            </a:r>
            <a:r>
              <a:rPr lang="en-US" sz="1800" b="1" smtClean="0">
                <a:solidFill>
                  <a:srgbClr val="000099"/>
                </a:solidFill>
              </a:rPr>
              <a:t>ordered index</a:t>
            </a:r>
            <a:r>
              <a:rPr lang="en-US" sz="1800" b="1" smtClean="0"/>
              <a:t>, </a:t>
            </a:r>
            <a:r>
              <a:rPr lang="en-US" sz="1800" smtClean="0"/>
              <a:t>index entries are stored sorted on the search key value.  E.g., author catalog in library.</a:t>
            </a:r>
          </a:p>
          <a:p>
            <a:r>
              <a:rPr lang="en-US" sz="1800" b="1" smtClean="0">
                <a:solidFill>
                  <a:srgbClr val="000099"/>
                </a:solidFill>
              </a:rPr>
              <a:t>Primary index</a:t>
            </a:r>
            <a:r>
              <a:rPr lang="en-US" sz="1800" b="1" smtClean="0"/>
              <a:t>: </a:t>
            </a:r>
            <a:r>
              <a:rPr lang="en-US" sz="1800" smtClean="0"/>
              <a:t>in a sequentially ordered file, the index whose search key specifies the sequential order of the file.</a:t>
            </a:r>
          </a:p>
          <a:p>
            <a:pPr lvl="1"/>
            <a:r>
              <a:rPr lang="en-US" sz="1800" smtClean="0"/>
              <a:t>Also called </a:t>
            </a:r>
            <a:r>
              <a:rPr lang="en-US" sz="1800" b="1" smtClean="0">
                <a:solidFill>
                  <a:srgbClr val="000099"/>
                </a:solidFill>
              </a:rPr>
              <a:t>clustering index</a:t>
            </a:r>
            <a:endParaRPr lang="en-US" sz="1800" smtClean="0">
              <a:solidFill>
                <a:srgbClr val="000099"/>
              </a:solidFill>
            </a:endParaRPr>
          </a:p>
          <a:p>
            <a:pPr lvl="1"/>
            <a:r>
              <a:rPr lang="en-US" sz="1800" smtClean="0"/>
              <a:t>The search key of a primary index is usually but not necessarily the primary key.</a:t>
            </a:r>
          </a:p>
          <a:p>
            <a:r>
              <a:rPr lang="en-US" sz="1800" b="1" smtClean="0">
                <a:solidFill>
                  <a:srgbClr val="000099"/>
                </a:solidFill>
              </a:rPr>
              <a:t>Secondary index</a:t>
            </a:r>
            <a:r>
              <a:rPr lang="en-US" sz="1800" smtClean="0"/>
              <a:t>:</a:t>
            </a:r>
            <a:r>
              <a:rPr lang="en-US" sz="1800" b="1" smtClean="0"/>
              <a:t> </a:t>
            </a:r>
            <a:r>
              <a:rPr lang="en-US" sz="1800" smtClean="0"/>
              <a:t>an index whose search key specifies an order different from the sequential order of the file.  Also called </a:t>
            </a:r>
            <a:br>
              <a:rPr lang="en-US" sz="1800" smtClean="0"/>
            </a:br>
            <a:r>
              <a:rPr lang="en-US" sz="1800" smtClean="0">
                <a:solidFill>
                  <a:srgbClr val="000099"/>
                </a:solidFill>
              </a:rPr>
              <a:t>non-clustering index</a:t>
            </a:r>
            <a:r>
              <a:rPr lang="en-US" sz="1800" b="1" smtClean="0"/>
              <a:t>.</a:t>
            </a:r>
            <a:endParaRPr lang="en-US" sz="1800" smtClean="0"/>
          </a:p>
          <a:p>
            <a:r>
              <a:rPr lang="en-US" sz="1800" smtClean="0">
                <a:solidFill>
                  <a:srgbClr val="000099"/>
                </a:solidFill>
              </a:rPr>
              <a:t>Index-sequential file</a:t>
            </a:r>
            <a:r>
              <a:rPr lang="en-US" sz="1800" b="1" smtClean="0"/>
              <a:t>:</a:t>
            </a:r>
            <a:r>
              <a:rPr lang="en-US" sz="1800" smtClean="0"/>
              <a:t> ordered sequential file with a primary index.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Attributes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000250"/>
            <a:ext cx="7335837" cy="4137025"/>
          </a:xfrm>
        </p:spPr>
        <p:txBody>
          <a:bodyPr/>
          <a:lstStyle/>
          <a:p>
            <a:r>
              <a:rPr lang="en-US" sz="1800" smtClean="0"/>
              <a:t> With the </a:t>
            </a:r>
            <a:r>
              <a:rPr lang="en-US" sz="1800" b="1" smtClean="0"/>
              <a:t>where</a:t>
            </a:r>
            <a:r>
              <a:rPr lang="en-US" sz="1800" smtClean="0"/>
              <a:t> clause</a:t>
            </a:r>
            <a:br>
              <a:rPr lang="en-US" sz="1800" smtClean="0"/>
            </a:br>
            <a:r>
              <a:rPr lang="en-US" sz="1800" smtClean="0"/>
              <a:t>           </a:t>
            </a:r>
            <a:r>
              <a:rPr lang="en-US" sz="1800" b="1" smtClean="0"/>
              <a:t>where</a:t>
            </a:r>
            <a:r>
              <a:rPr lang="en-US" sz="1800" i="1" smtClean="0"/>
              <a:t> dept_name =</a:t>
            </a:r>
            <a:r>
              <a:rPr lang="en-US" sz="1800" smtClean="0"/>
              <a:t> “Finance” </a:t>
            </a:r>
            <a:r>
              <a:rPr lang="en-US" sz="1800" b="1" smtClean="0"/>
              <a:t>and</a:t>
            </a:r>
            <a:r>
              <a:rPr lang="en-US" sz="1800" smtClean="0"/>
              <a:t> </a:t>
            </a:r>
            <a:r>
              <a:rPr lang="en-US" sz="1800" i="1" smtClean="0"/>
              <a:t>salary = </a:t>
            </a:r>
            <a:r>
              <a:rPr lang="en-US" sz="1800" smtClean="0"/>
              <a:t>80000</a:t>
            </a:r>
            <a:br>
              <a:rPr lang="en-US" sz="1800" smtClean="0"/>
            </a:br>
            <a:r>
              <a:rPr lang="en-US" sz="1800" smtClean="0"/>
              <a:t>the index on (</a:t>
            </a:r>
            <a:r>
              <a:rPr lang="en-US" sz="1800" i="1" smtClean="0"/>
              <a:t>dept_name, salary</a:t>
            </a:r>
            <a:r>
              <a:rPr lang="en-US" sz="1800" smtClean="0"/>
              <a:t>) can be used to fetch only records that satisfy both conditions.</a:t>
            </a:r>
          </a:p>
          <a:p>
            <a:pPr lvl="1"/>
            <a:r>
              <a:rPr lang="en-US" sz="1800" smtClean="0"/>
              <a:t>Using separate indices in less efficient — we may fetch many records (or pointers) that satisfy only one of the conditions.</a:t>
            </a:r>
          </a:p>
          <a:p>
            <a:r>
              <a:rPr lang="en-US" sz="1800" smtClean="0"/>
              <a:t>Can also efficiently handle </a:t>
            </a:r>
            <a:br>
              <a:rPr lang="en-US" sz="1800" smtClean="0"/>
            </a:br>
            <a:r>
              <a:rPr lang="en-US" sz="1800" smtClean="0"/>
              <a:t>           </a:t>
            </a:r>
            <a:r>
              <a:rPr lang="en-US" sz="1800" b="1" smtClean="0"/>
              <a:t>where</a:t>
            </a:r>
            <a:r>
              <a:rPr lang="en-US" sz="1800" i="1" smtClean="0"/>
              <a:t> dept_name</a:t>
            </a:r>
            <a:r>
              <a:rPr lang="en-US" sz="1800" smtClean="0"/>
              <a:t> = “Finance” </a:t>
            </a:r>
            <a:r>
              <a:rPr lang="en-US" sz="1800" b="1" smtClean="0"/>
              <a:t>and </a:t>
            </a:r>
            <a:r>
              <a:rPr lang="en-US" sz="1800" i="1" smtClean="0"/>
              <a:t>salary </a:t>
            </a:r>
            <a:r>
              <a:rPr lang="en-US" sz="1800" smtClean="0"/>
              <a:t>&lt; 80000</a:t>
            </a:r>
          </a:p>
          <a:p>
            <a:r>
              <a:rPr lang="en-US" sz="1800" smtClean="0"/>
              <a:t>But cannot efficiently handle</a:t>
            </a:r>
            <a:br>
              <a:rPr lang="en-US" sz="1800" smtClean="0"/>
            </a:br>
            <a:r>
              <a:rPr lang="en-US" sz="1800" smtClean="0"/>
              <a:t>          </a:t>
            </a:r>
            <a:r>
              <a:rPr lang="en-US" sz="1800" b="1" smtClean="0"/>
              <a:t>where</a:t>
            </a:r>
            <a:r>
              <a:rPr lang="en-US" sz="1800" i="1" smtClean="0"/>
              <a:t> dept_name </a:t>
            </a:r>
            <a:r>
              <a:rPr lang="en-US" sz="1800" smtClean="0"/>
              <a:t>&lt; “Finance” </a:t>
            </a:r>
            <a:r>
              <a:rPr lang="en-US" sz="1800" b="1" smtClean="0"/>
              <a:t>and</a:t>
            </a:r>
            <a:r>
              <a:rPr lang="en-US" sz="1800" smtClean="0"/>
              <a:t> </a:t>
            </a:r>
            <a:r>
              <a:rPr lang="en-US" sz="1800" i="1" smtClean="0"/>
              <a:t>balance = </a:t>
            </a:r>
            <a:r>
              <a:rPr lang="en-US" sz="1800" smtClean="0"/>
              <a:t>80000</a:t>
            </a:r>
          </a:p>
          <a:p>
            <a:pPr lvl="1"/>
            <a:r>
              <a:rPr lang="en-US" sz="1800" smtClean="0"/>
              <a:t>May fetch many records that satisfy the first but not the second condition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900113" y="1165225"/>
            <a:ext cx="5480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65350" algn="l"/>
              </a:tabLs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1800"/>
              <a:t>Suppose we have an index on combined search-key</a:t>
            </a:r>
          </a:p>
          <a:p>
            <a:r>
              <a:rPr lang="en-US" sz="1800"/>
              <a:t>	(</a:t>
            </a:r>
            <a:r>
              <a:rPr lang="en-US" sz="1800" i="1"/>
              <a:t>dept_name, salary</a:t>
            </a:r>
            <a:r>
              <a:rPr lang="en-US" sz="180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Other Features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smtClean="0">
                <a:solidFill>
                  <a:srgbClr val="3366CC"/>
                </a:solidFill>
              </a:rPr>
              <a:t>Covering indices</a:t>
            </a:r>
          </a:p>
          <a:p>
            <a:pPr lvl="1"/>
            <a:r>
              <a:rPr lang="en-US" sz="1800" smtClean="0"/>
              <a:t>Add extra attributes to index so (some) queries can avoid fetching the actual records</a:t>
            </a:r>
          </a:p>
          <a:p>
            <a:pPr lvl="2"/>
            <a:r>
              <a:rPr lang="en-US" sz="1800" smtClean="0"/>
              <a:t>Particularly useful for secondary indices </a:t>
            </a:r>
          </a:p>
          <a:p>
            <a:pPr lvl="3"/>
            <a:r>
              <a:rPr lang="en-US" sz="1800" smtClean="0"/>
              <a:t>Why?</a:t>
            </a:r>
          </a:p>
          <a:p>
            <a:pPr lvl="1"/>
            <a:r>
              <a:rPr lang="en-US" sz="1800" smtClean="0"/>
              <a:t>Can store extra attributes only at leaf</a:t>
            </a:r>
          </a:p>
          <a:p>
            <a:endParaRPr lang="en-US" sz="180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endParaRPr lang="en-US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Static Hashing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1182688"/>
            <a:ext cx="7437438" cy="4138612"/>
          </a:xfrm>
        </p:spPr>
        <p:txBody>
          <a:bodyPr/>
          <a:lstStyle/>
          <a:p>
            <a:r>
              <a:rPr lang="en-US" sz="1800" smtClean="0"/>
              <a:t>A </a:t>
            </a:r>
            <a:r>
              <a:rPr lang="en-US" sz="1800" b="1" smtClean="0">
                <a:solidFill>
                  <a:srgbClr val="3366CC"/>
                </a:solidFill>
              </a:rPr>
              <a:t>bucket</a:t>
            </a:r>
            <a:r>
              <a:rPr lang="en-US" sz="1800" smtClean="0"/>
              <a:t> is a unit of storage containing one or more records (a bucket is typically a disk block). </a:t>
            </a:r>
          </a:p>
          <a:p>
            <a:r>
              <a:rPr lang="en-US" sz="1800" smtClean="0"/>
              <a:t>In a </a:t>
            </a:r>
            <a:r>
              <a:rPr lang="en-US" sz="1800" b="1" smtClean="0">
                <a:solidFill>
                  <a:srgbClr val="3366CC"/>
                </a:solidFill>
              </a:rPr>
              <a:t>hash file organization</a:t>
            </a:r>
            <a:r>
              <a:rPr lang="en-US" sz="1800" smtClean="0"/>
              <a:t> we obtain the bucket of a record directly from its search-key value using a </a:t>
            </a:r>
            <a:r>
              <a:rPr lang="en-US" sz="1800" b="1" smtClean="0">
                <a:solidFill>
                  <a:srgbClr val="3366CC"/>
                </a:solidFill>
              </a:rPr>
              <a:t>hash</a:t>
            </a:r>
            <a:r>
              <a:rPr lang="en-US" sz="1800" smtClean="0">
                <a:solidFill>
                  <a:srgbClr val="3366CC"/>
                </a:solidFill>
              </a:rPr>
              <a:t> </a:t>
            </a:r>
            <a:r>
              <a:rPr lang="en-US" sz="1800" b="1" smtClean="0">
                <a:solidFill>
                  <a:srgbClr val="3366CC"/>
                </a:solidFill>
              </a:rPr>
              <a:t>function</a:t>
            </a:r>
            <a:r>
              <a:rPr lang="en-US" sz="1800" b="1" smtClean="0">
                <a:solidFill>
                  <a:schemeClr val="tx2"/>
                </a:solidFill>
              </a:rPr>
              <a:t>.</a:t>
            </a:r>
            <a:endParaRPr lang="en-US" sz="1800" smtClean="0">
              <a:solidFill>
                <a:schemeClr val="tx2"/>
              </a:solidFill>
            </a:endParaRPr>
          </a:p>
          <a:p>
            <a:r>
              <a:rPr lang="en-US" sz="1800" smtClean="0"/>
              <a:t>Hash function </a:t>
            </a:r>
            <a:r>
              <a:rPr lang="en-US" sz="1800" i="1" smtClean="0"/>
              <a:t>h</a:t>
            </a:r>
            <a:r>
              <a:rPr lang="en-US" sz="1800" smtClean="0"/>
              <a:t> is a function from the set of all search-key values </a:t>
            </a:r>
            <a:r>
              <a:rPr lang="en-US" sz="1800" i="1" smtClean="0"/>
              <a:t>K</a:t>
            </a:r>
            <a:r>
              <a:rPr lang="en-US" sz="1800" smtClean="0"/>
              <a:t> to the set of all bucket addresses </a:t>
            </a:r>
            <a:r>
              <a:rPr lang="en-US" sz="1800" i="1" smtClean="0"/>
              <a:t>B.</a:t>
            </a:r>
          </a:p>
          <a:p>
            <a:r>
              <a:rPr lang="en-US" sz="1800" smtClean="0"/>
              <a:t>Hash function is used to locate records for access, insertion as well as deletion.</a:t>
            </a:r>
          </a:p>
          <a:p>
            <a:r>
              <a:rPr lang="en-US" sz="1800" smtClean="0"/>
              <a:t>Records with different search-key values may be mapped to the same bucket; thus entire bucket has to be searched sequentially to locate a record.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180975"/>
            <a:ext cx="8358187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328863"/>
            <a:ext cx="7466012" cy="4114800"/>
          </a:xfrm>
        </p:spPr>
        <p:txBody>
          <a:bodyPr/>
          <a:lstStyle/>
          <a:p>
            <a:r>
              <a:rPr lang="en-US" sz="1800" smtClean="0"/>
              <a:t>There are 10 buckets,</a:t>
            </a:r>
          </a:p>
          <a:p>
            <a:r>
              <a:rPr lang="en-US" sz="1800" smtClean="0"/>
              <a:t>The binary representation of the </a:t>
            </a:r>
            <a:r>
              <a:rPr lang="en-US" sz="1800" i="1" smtClean="0"/>
              <a:t>i</a:t>
            </a:r>
            <a:r>
              <a:rPr lang="en-US" sz="1800" smtClean="0"/>
              <a:t>th character is assumed to be the integer </a:t>
            </a:r>
            <a:r>
              <a:rPr lang="en-US" sz="1800" i="1" smtClean="0"/>
              <a:t>i.</a:t>
            </a:r>
            <a:endParaRPr lang="en-US" sz="1800" smtClean="0"/>
          </a:p>
          <a:p>
            <a:r>
              <a:rPr lang="en-US" sz="1800" smtClean="0"/>
              <a:t>The hash function returns the sum of the binary representations of the characters modulo 10</a:t>
            </a:r>
          </a:p>
          <a:p>
            <a:pPr lvl="1"/>
            <a:r>
              <a:rPr lang="en-US" sz="1800" smtClean="0"/>
              <a:t>E.g. h(Music) = 1        h(History) = 2   </a:t>
            </a:r>
            <a:br>
              <a:rPr lang="en-US" sz="1800" smtClean="0"/>
            </a:br>
            <a:r>
              <a:rPr lang="en-US" sz="1800" smtClean="0"/>
              <a:t>        h(Physics) =  3   h(Elec. Eng.) = 3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900113" y="1135063"/>
            <a:ext cx="6597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/>
            </a:r>
            <a:br>
              <a:rPr lang="en-US" sz="1800"/>
            </a:br>
            <a:r>
              <a:rPr lang="en-US" sz="1800"/>
              <a:t>Hash file organization of </a:t>
            </a:r>
            <a:r>
              <a:rPr lang="en-US" sz="1800" i="1"/>
              <a:t>instructor</a:t>
            </a:r>
            <a:r>
              <a:rPr lang="en-US" sz="1800"/>
              <a:t> file, using </a:t>
            </a:r>
            <a:r>
              <a:rPr lang="en-US" sz="1800" i="1"/>
              <a:t>dept_name </a:t>
            </a:r>
            <a:r>
              <a:rPr lang="en-US" sz="1800"/>
              <a:t>as key</a:t>
            </a:r>
            <a:br>
              <a:rPr lang="en-US" sz="1800"/>
            </a:br>
            <a:r>
              <a:rPr lang="en-US" sz="1800"/>
              <a:t> (See figure in next slide.)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 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685800" y="5856288"/>
            <a:ext cx="73834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2000"/>
              <a:t>Hash file organization of </a:t>
            </a:r>
            <a:r>
              <a:rPr lang="en-US" sz="2000" i="1"/>
              <a:t>instructor</a:t>
            </a:r>
            <a:r>
              <a:rPr lang="en-US" sz="2000"/>
              <a:t> file, using </a:t>
            </a:r>
            <a:r>
              <a:rPr lang="en-US" sz="2000" i="1"/>
              <a:t>dept_name </a:t>
            </a:r>
            <a:r>
              <a:rPr lang="en-US" sz="2000"/>
              <a:t>as key (see previous slide for details).</a:t>
            </a:r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784225"/>
            <a:ext cx="61976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Functions</a:t>
            </a:r>
          </a:p>
        </p:txBody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1925" cy="4884737"/>
          </a:xfrm>
        </p:spPr>
        <p:txBody>
          <a:bodyPr/>
          <a:lstStyle/>
          <a:p>
            <a:r>
              <a:rPr lang="en-US" sz="1800" smtClean="0"/>
              <a:t>Worst hash function maps all search-key values to the same bucket; this makes access time proportional to the number of search-key values in the file.</a:t>
            </a:r>
          </a:p>
          <a:p>
            <a:r>
              <a:rPr lang="en-US" sz="1800" smtClean="0"/>
              <a:t>An ideal hash function is </a:t>
            </a:r>
            <a:r>
              <a:rPr lang="en-US" sz="1800" b="1" smtClean="0">
                <a:solidFill>
                  <a:srgbClr val="3366CC"/>
                </a:solidFill>
              </a:rPr>
              <a:t>uniform</a:t>
            </a:r>
            <a:r>
              <a:rPr lang="en-US" sz="1800" i="1" smtClean="0"/>
              <a:t>,</a:t>
            </a:r>
            <a:r>
              <a:rPr lang="en-US" sz="1800" smtClean="0"/>
              <a:t> i.e., each bucket is assigned the same number of search-key values from the set of </a:t>
            </a:r>
            <a:r>
              <a:rPr lang="en-US" sz="1800" i="1" smtClean="0"/>
              <a:t>all</a:t>
            </a:r>
            <a:r>
              <a:rPr lang="en-US" sz="1800" smtClean="0"/>
              <a:t> possible values.</a:t>
            </a:r>
          </a:p>
          <a:p>
            <a:r>
              <a:rPr lang="en-US" sz="1800" smtClean="0"/>
              <a:t>Ideal hash function is </a:t>
            </a:r>
            <a:r>
              <a:rPr lang="en-US" sz="1800" b="1" smtClean="0">
                <a:solidFill>
                  <a:srgbClr val="3366CC"/>
                </a:solidFill>
              </a:rPr>
              <a:t>random</a:t>
            </a:r>
            <a:r>
              <a:rPr lang="en-US" sz="1800" smtClean="0"/>
              <a:t>, so each bucket will have the same number of records assigned to it irrespective of the </a:t>
            </a:r>
            <a:r>
              <a:rPr lang="en-US" sz="1800" i="1" smtClean="0"/>
              <a:t>actual distribution</a:t>
            </a:r>
            <a:r>
              <a:rPr lang="en-US" sz="1800" smtClean="0"/>
              <a:t> of search-key values in the file.</a:t>
            </a:r>
          </a:p>
          <a:p>
            <a:r>
              <a:rPr lang="en-US" sz="1800" smtClean="0"/>
              <a:t>Typical hash functions perform computation on the internal binary representation of the search-key. </a:t>
            </a:r>
          </a:p>
          <a:p>
            <a:pPr lvl="1"/>
            <a:r>
              <a:rPr lang="en-US" sz="1800" smtClean="0"/>
              <a:t>For example, for a string search-key, the binary representations of all the characters in the string could be added and the sum modulo the number of buckets could be returned.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50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39050" cy="5073650"/>
          </a:xfrm>
        </p:spPr>
        <p:txBody>
          <a:bodyPr/>
          <a:lstStyle/>
          <a:p>
            <a:r>
              <a:rPr lang="en-US" sz="1800" smtClean="0"/>
              <a:t>Bucket overflow can occur because of </a:t>
            </a:r>
          </a:p>
          <a:p>
            <a:pPr lvl="1"/>
            <a:r>
              <a:rPr lang="en-US" sz="1800" smtClean="0"/>
              <a:t>Insufficient buckets </a:t>
            </a:r>
          </a:p>
          <a:p>
            <a:pPr lvl="1"/>
            <a:r>
              <a:rPr lang="en-US" sz="1800" smtClean="0"/>
              <a:t>Skew in distribution of records.  This can occur due to two reasons:</a:t>
            </a:r>
          </a:p>
          <a:p>
            <a:pPr lvl="2"/>
            <a:r>
              <a:rPr lang="en-US" sz="1800" smtClean="0"/>
              <a:t>multiple records have same search-key value</a:t>
            </a:r>
          </a:p>
          <a:p>
            <a:pPr lvl="2"/>
            <a:r>
              <a:rPr lang="en-US" sz="1800" smtClean="0"/>
              <a:t>chosen hash function produces non-uniform distribution of key values</a:t>
            </a:r>
          </a:p>
          <a:p>
            <a:r>
              <a:rPr lang="en-US" sz="1800" smtClean="0"/>
              <a:t>Although the probability of bucket overflow can be reduced, it cannot be eliminated; it is handled by using </a:t>
            </a:r>
            <a:r>
              <a:rPr lang="en-US" sz="1800" b="1" i="1" smtClean="0">
                <a:solidFill>
                  <a:srgbClr val="3366CC"/>
                </a:solidFill>
              </a:rPr>
              <a:t>overflow buckets</a:t>
            </a:r>
            <a:r>
              <a:rPr lang="en-US" sz="1800" b="1" i="1" smtClean="0"/>
              <a:t>.</a:t>
            </a:r>
            <a:endParaRPr 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3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 (Cont.)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8600" cy="4876800"/>
          </a:xfrm>
        </p:spPr>
        <p:txBody>
          <a:bodyPr/>
          <a:lstStyle/>
          <a:p>
            <a:r>
              <a:rPr lang="en-US" sz="1800" b="1" smtClean="0">
                <a:solidFill>
                  <a:srgbClr val="3366CC"/>
                </a:solidFill>
              </a:rPr>
              <a:t>Overflow chaining</a:t>
            </a:r>
            <a:r>
              <a:rPr lang="en-US" sz="1800" smtClean="0"/>
              <a:t> – the overflow buckets of a given bucket are chained together in a linked list.</a:t>
            </a:r>
          </a:p>
          <a:p>
            <a:r>
              <a:rPr lang="en-US" sz="1800" smtClean="0"/>
              <a:t>Above scheme is called </a:t>
            </a:r>
            <a:r>
              <a:rPr lang="en-US" sz="1800" b="1" smtClean="0">
                <a:solidFill>
                  <a:srgbClr val="3366CC"/>
                </a:solidFill>
              </a:rPr>
              <a:t>closed hashing</a:t>
            </a:r>
            <a:r>
              <a:rPr lang="en-US" sz="1800" b="1" smtClean="0"/>
              <a:t>.</a:t>
            </a:r>
            <a:r>
              <a:rPr lang="en-US" sz="1800" smtClean="0"/>
              <a:t>  </a:t>
            </a:r>
          </a:p>
          <a:p>
            <a:pPr lvl="1"/>
            <a:r>
              <a:rPr lang="en-US" sz="1800" smtClean="0"/>
              <a:t>An alternative, called </a:t>
            </a:r>
            <a:r>
              <a:rPr lang="en-US" sz="1800" b="1" smtClean="0">
                <a:solidFill>
                  <a:srgbClr val="3366CC"/>
                </a:solidFill>
              </a:rPr>
              <a:t>open hashing</a:t>
            </a:r>
            <a:r>
              <a:rPr lang="en-US" sz="1800" smtClean="0"/>
              <a:t>, which does not use overflow buckets,  is not suitable for database applications.</a:t>
            </a:r>
          </a:p>
          <a:p>
            <a:endParaRPr lang="en-US" sz="1800" smtClean="0"/>
          </a:p>
        </p:txBody>
      </p:sp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28067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Indices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Hashing can be used not only for file organization, but also for index-structure creation.  </a:t>
            </a:r>
          </a:p>
          <a:p>
            <a:r>
              <a:rPr lang="en-US" sz="1800" smtClean="0"/>
              <a:t>A </a:t>
            </a:r>
            <a:r>
              <a:rPr lang="en-US" sz="1800" b="1" smtClean="0">
                <a:solidFill>
                  <a:srgbClr val="3366CC"/>
                </a:solidFill>
              </a:rPr>
              <a:t>hash index</a:t>
            </a:r>
            <a:r>
              <a:rPr lang="en-US" sz="1800" smtClean="0"/>
              <a:t> organizes the search keys, with their associated record pointers, into a hash file structure.</a:t>
            </a:r>
          </a:p>
          <a:p>
            <a:r>
              <a:rPr lang="en-US" sz="1800" smtClean="0"/>
              <a:t>Strictly speaking, hash indices are always secondary indices </a:t>
            </a:r>
          </a:p>
          <a:p>
            <a:pPr lvl="1"/>
            <a:r>
              <a:rPr lang="en-US" sz="1800" smtClean="0"/>
              <a:t>if the file itself is organized using hashing, a separate primary hash index on it using the same search-key is unnecessary.  </a:t>
            </a:r>
          </a:p>
          <a:p>
            <a:pPr lvl="1"/>
            <a:r>
              <a:rPr lang="en-US" sz="1800" smtClean="0"/>
              <a:t>However, we use the term hash index to refer to both secondary index structures and hash organized files.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Dense Index Files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1165225"/>
          </a:xfrm>
        </p:spPr>
        <p:txBody>
          <a:bodyPr/>
          <a:lstStyle/>
          <a:p>
            <a:r>
              <a:rPr lang="en-US" sz="2000" b="1" smtClean="0">
                <a:solidFill>
                  <a:srgbClr val="000099"/>
                </a:solidFill>
              </a:rPr>
              <a:t>Dense index</a:t>
            </a:r>
            <a:r>
              <a:rPr lang="en-US" sz="2000" smtClean="0"/>
              <a:t> — Index record appears for every search-key value in the file. </a:t>
            </a:r>
          </a:p>
          <a:p>
            <a:r>
              <a:rPr lang="en-US" sz="2000" smtClean="0"/>
              <a:t>E.g. index on </a:t>
            </a:r>
            <a:r>
              <a:rPr lang="en-US" sz="2000" i="1" smtClean="0"/>
              <a:t>ID</a:t>
            </a:r>
            <a:r>
              <a:rPr lang="en-US" sz="2000" smtClean="0"/>
              <a:t> attribute of </a:t>
            </a:r>
            <a:r>
              <a:rPr lang="en-US" sz="2000" i="1" smtClean="0"/>
              <a:t>instructor</a:t>
            </a:r>
            <a:r>
              <a:rPr lang="en-US" sz="2000" smtClean="0"/>
              <a:t> relation </a:t>
            </a:r>
          </a:p>
        </p:txBody>
      </p:sp>
      <p:pic>
        <p:nvPicPr>
          <p:cNvPr id="102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446338"/>
            <a:ext cx="8056562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Index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87400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765550" y="5497513"/>
            <a:ext cx="467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2000"/>
              <a:t>hash index on </a:t>
            </a:r>
            <a:r>
              <a:rPr lang="en-US" sz="2000" i="1"/>
              <a:t>instructor, </a:t>
            </a:r>
            <a:r>
              <a:rPr lang="en-US" sz="2000"/>
              <a:t> on attribute </a:t>
            </a:r>
            <a:r>
              <a:rPr lang="en-US" sz="2000" i="1"/>
              <a:t>ID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Deficiencies of Static Hashing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3837" cy="4343400"/>
          </a:xfrm>
        </p:spPr>
        <p:txBody>
          <a:bodyPr/>
          <a:lstStyle/>
          <a:p>
            <a:r>
              <a:rPr lang="en-US" sz="1800" smtClean="0"/>
              <a:t>In static hashing, function </a:t>
            </a:r>
            <a:r>
              <a:rPr lang="en-US" sz="1800" i="1" smtClean="0"/>
              <a:t>h</a:t>
            </a:r>
            <a:r>
              <a:rPr lang="en-US" sz="1800" smtClean="0"/>
              <a:t> maps search-key values to a fixed set of </a:t>
            </a:r>
            <a:r>
              <a:rPr lang="en-US" sz="1800" i="1" smtClean="0"/>
              <a:t>B</a:t>
            </a:r>
            <a:r>
              <a:rPr lang="en-US" sz="1800" smtClean="0"/>
              <a:t> of bucket addresses. Databases grow or shrink with time. </a:t>
            </a:r>
          </a:p>
          <a:p>
            <a:pPr lvl="1"/>
            <a:r>
              <a:rPr lang="en-US" sz="1800" smtClean="0"/>
              <a:t>If initial number of buckets is too small, and file grows, performance will degrade due to too much overflows.</a:t>
            </a:r>
          </a:p>
          <a:p>
            <a:pPr lvl="1"/>
            <a:r>
              <a:rPr lang="en-US" sz="1800" smtClean="0"/>
              <a:t>If space is allocated for anticipated growth, a significant amount of space will be wasted initially (and buckets will be underfull).</a:t>
            </a:r>
          </a:p>
          <a:p>
            <a:pPr lvl="1"/>
            <a:r>
              <a:rPr lang="en-US" sz="1800" smtClean="0"/>
              <a:t>If database shrinks, again space will be wasted.</a:t>
            </a:r>
          </a:p>
          <a:p>
            <a:r>
              <a:rPr lang="en-US" sz="1800" smtClean="0"/>
              <a:t>One solution: periodic re-organization of the file with a new hash function</a:t>
            </a:r>
          </a:p>
          <a:p>
            <a:pPr lvl="1"/>
            <a:r>
              <a:rPr lang="en-US" sz="1800" smtClean="0"/>
              <a:t>Expensive, disrupts normal operations</a:t>
            </a:r>
          </a:p>
          <a:p>
            <a:r>
              <a:rPr lang="en-US" sz="1800" smtClean="0"/>
              <a:t>Better solution: allow the number of buckets to be modified dynamically.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Dynamic Hashing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5100" cy="542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smtClean="0"/>
              <a:t>Good for database that grows and shrinks in size</a:t>
            </a:r>
          </a:p>
          <a:p>
            <a:pPr>
              <a:lnSpc>
                <a:spcPct val="90000"/>
              </a:lnSpc>
            </a:pPr>
            <a:r>
              <a:rPr lang="en-US" sz="1800" smtClean="0"/>
              <a:t>Allows the hash function to be modified dynamically</a:t>
            </a:r>
          </a:p>
          <a:p>
            <a:pPr>
              <a:lnSpc>
                <a:spcPct val="90000"/>
              </a:lnSpc>
            </a:pPr>
            <a:r>
              <a:rPr lang="en-US" sz="1800" b="1" smtClean="0">
                <a:solidFill>
                  <a:srgbClr val="3366CC"/>
                </a:solidFill>
              </a:rPr>
              <a:t>Extendable hashing</a:t>
            </a:r>
            <a:r>
              <a:rPr lang="en-US" sz="1800" smtClean="0"/>
              <a:t> – one form of dynamic hashing 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Hash function generates values over a large range — typically </a:t>
            </a:r>
            <a:r>
              <a:rPr lang="en-US" sz="1800" i="1" smtClean="0"/>
              <a:t>b</a:t>
            </a:r>
            <a:r>
              <a:rPr lang="en-US" sz="1800" smtClean="0"/>
              <a:t>-bit integers, with </a:t>
            </a:r>
            <a:r>
              <a:rPr lang="en-US" sz="1800" i="1" smtClean="0"/>
              <a:t>b</a:t>
            </a:r>
            <a:r>
              <a:rPr lang="en-US" sz="1800" smtClean="0"/>
              <a:t> = 32.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At any time use only a prefix of the hash function to index into a table of bucket addresses.   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Let the length of the prefix be </a:t>
            </a:r>
            <a:r>
              <a:rPr lang="en-US" sz="1800" i="1" smtClean="0"/>
              <a:t>i</a:t>
            </a:r>
            <a:r>
              <a:rPr lang="en-US" sz="1800" smtClean="0"/>
              <a:t> bits,  0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i</a:t>
            </a:r>
            <a:r>
              <a:rPr lang="en-US" sz="1800" smtClean="0">
                <a:sym typeface="Symbol" pitchFamily="18" charset="2"/>
              </a:rPr>
              <a:t>  32.  </a:t>
            </a:r>
          </a:p>
          <a:p>
            <a:pPr lvl="2">
              <a:lnSpc>
                <a:spcPct val="90000"/>
              </a:lnSpc>
            </a:pPr>
            <a:r>
              <a:rPr lang="en-US" sz="1800" smtClean="0">
                <a:sym typeface="Symbol" pitchFamily="18" charset="2"/>
              </a:rPr>
              <a:t>Bucket address table size = 2</a:t>
            </a:r>
            <a:r>
              <a:rPr lang="en-US" baseline="30000" smtClean="0">
                <a:sym typeface="Symbol" pitchFamily="18" charset="2"/>
              </a:rPr>
              <a:t>i.</a:t>
            </a:r>
            <a:r>
              <a:rPr lang="en-US" smtClean="0">
                <a:sym typeface="Symbol" pitchFamily="18" charset="2"/>
              </a:rPr>
              <a:t>  </a:t>
            </a:r>
            <a:r>
              <a:rPr lang="en-US" sz="1800" smtClean="0">
                <a:sym typeface="Symbol" pitchFamily="18" charset="2"/>
              </a:rPr>
              <a:t>Initially </a:t>
            </a:r>
            <a:r>
              <a:rPr lang="en-US" sz="1800" i="1" smtClean="0">
                <a:sym typeface="Symbol" pitchFamily="18" charset="2"/>
              </a:rPr>
              <a:t>i</a:t>
            </a:r>
            <a:r>
              <a:rPr lang="en-US" sz="1800" smtClean="0">
                <a:sym typeface="Symbol" pitchFamily="18" charset="2"/>
              </a:rPr>
              <a:t> = 0</a:t>
            </a:r>
          </a:p>
          <a:p>
            <a:pPr lvl="2">
              <a:lnSpc>
                <a:spcPct val="90000"/>
              </a:lnSpc>
            </a:pPr>
            <a:r>
              <a:rPr lang="en-US" sz="1800" smtClean="0">
                <a:sym typeface="Symbol" pitchFamily="18" charset="2"/>
              </a:rPr>
              <a:t>Value of </a:t>
            </a:r>
            <a:r>
              <a:rPr lang="en-US" sz="1800" i="1" smtClean="0">
                <a:sym typeface="Symbol" pitchFamily="18" charset="2"/>
              </a:rPr>
              <a:t>i</a:t>
            </a:r>
            <a:r>
              <a:rPr lang="en-US" sz="1800" smtClean="0">
                <a:sym typeface="Symbol" pitchFamily="18" charset="2"/>
              </a:rPr>
              <a:t> grows and shrinks as the size of the database grows and shrinks.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Multiple entries in the bucket address table may point to a bucket (why?)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Thus, a</a:t>
            </a:r>
            <a:r>
              <a:rPr lang="en-US" sz="1800" smtClean="0">
                <a:sym typeface="Symbol" pitchFamily="18" charset="2"/>
              </a:rPr>
              <a:t>ctual number of buckets is &lt; 2</a:t>
            </a:r>
            <a:r>
              <a:rPr lang="en-US" sz="2400" i="1" baseline="30000" smtClean="0">
                <a:sym typeface="Symbol" pitchFamily="18" charset="2"/>
              </a:rPr>
              <a:t>i</a:t>
            </a:r>
            <a:endParaRPr lang="en-US" sz="1800" smtClean="0">
              <a:sym typeface="Symbol" pitchFamily="18" charset="2"/>
            </a:endParaRPr>
          </a:p>
          <a:p>
            <a:pPr lvl="2">
              <a:lnSpc>
                <a:spcPct val="90000"/>
              </a:lnSpc>
            </a:pPr>
            <a:r>
              <a:rPr lang="en-US" sz="1800" smtClean="0">
                <a:sym typeface="Symbol" pitchFamily="18" charset="2"/>
              </a:rPr>
              <a:t>The number of buckets also changes dynamically due to coalescing and splitting of buckets.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General Extendable Hash Structure 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1376363" y="5675313"/>
            <a:ext cx="5994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In this structure, </a:t>
            </a:r>
            <a:r>
              <a:rPr lang="en-US" sz="1800" i="1"/>
              <a:t>i</a:t>
            </a:r>
            <a:r>
              <a:rPr lang="en-US" sz="1800" baseline="-25000"/>
              <a:t>2</a:t>
            </a:r>
            <a:r>
              <a:rPr lang="en-US" sz="1800"/>
              <a:t> = </a:t>
            </a:r>
            <a:r>
              <a:rPr lang="en-US" sz="1800" i="1"/>
              <a:t>i</a:t>
            </a:r>
            <a:r>
              <a:rPr lang="en-US" sz="1800" baseline="-25000"/>
              <a:t>3</a:t>
            </a:r>
            <a:r>
              <a:rPr lang="en-US" sz="1800"/>
              <a:t> = </a:t>
            </a:r>
            <a:r>
              <a:rPr lang="en-US" sz="1800" i="1"/>
              <a:t>i</a:t>
            </a:r>
            <a:r>
              <a:rPr lang="en-US" sz="1800"/>
              <a:t>, whereas </a:t>
            </a:r>
            <a:r>
              <a:rPr lang="en-US" sz="1800" i="1"/>
              <a:t>i</a:t>
            </a:r>
            <a:r>
              <a:rPr lang="en-US" sz="1800" baseline="-25000"/>
              <a:t>1</a:t>
            </a:r>
            <a:r>
              <a:rPr lang="en-US" sz="1800"/>
              <a:t> = </a:t>
            </a:r>
            <a:r>
              <a:rPr lang="en-US" sz="1800" i="1"/>
              <a:t>i </a:t>
            </a:r>
            <a:r>
              <a:rPr lang="en-US" sz="1800"/>
              <a:t>– 1 (see next slide for details)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49313"/>
            <a:ext cx="5883275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Use of Extendable Hash Structure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929562" cy="4681537"/>
          </a:xfrm>
        </p:spPr>
        <p:txBody>
          <a:bodyPr/>
          <a:lstStyle/>
          <a:p>
            <a:r>
              <a:rPr lang="en-US" sz="1800" smtClean="0"/>
              <a:t>Each bucket </a:t>
            </a:r>
            <a:r>
              <a:rPr lang="en-US" sz="1800" i="1" smtClean="0"/>
              <a:t>j</a:t>
            </a:r>
            <a:r>
              <a:rPr lang="en-US" sz="1800" smtClean="0"/>
              <a:t> stores a value 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endParaRPr lang="en-US" sz="1800" i="1" smtClean="0"/>
          </a:p>
          <a:p>
            <a:pPr lvl="1"/>
            <a:r>
              <a:rPr lang="en-US" sz="1800" i="1" smtClean="0"/>
              <a:t>A</a:t>
            </a:r>
            <a:r>
              <a:rPr lang="en-US" sz="1800" smtClean="0"/>
              <a:t>ll the entries that point to the same bucket have the same values on the first 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r>
              <a:rPr lang="en-US" sz="1800" smtClean="0"/>
              <a:t> bits.</a:t>
            </a:r>
            <a:r>
              <a:rPr lang="en-US" sz="1800" i="1" smtClean="0"/>
              <a:t> </a:t>
            </a:r>
          </a:p>
          <a:p>
            <a:r>
              <a:rPr lang="en-US" sz="1800" smtClean="0"/>
              <a:t>To locate the bucket containing search-key </a:t>
            </a:r>
            <a:r>
              <a:rPr lang="en-US" sz="1800" i="1" smtClean="0"/>
              <a:t>K</a:t>
            </a:r>
            <a:r>
              <a:rPr lang="en-US" sz="1800" i="1" baseline="-25000" smtClean="0"/>
              <a:t>j</a:t>
            </a:r>
            <a:r>
              <a:rPr lang="en-US" sz="1800" smtClean="0"/>
              <a:t>:</a:t>
            </a:r>
          </a:p>
          <a:p>
            <a:pPr lvl="1">
              <a:buFont typeface="Monotype Sorts" pitchFamily="2" charset="2"/>
              <a:buNone/>
            </a:pPr>
            <a:r>
              <a:rPr lang="en-US" sz="1800" smtClean="0"/>
              <a:t>1.	Compute </a:t>
            </a:r>
            <a:r>
              <a:rPr lang="en-US" sz="1800" i="1" smtClean="0"/>
              <a:t>h(K</a:t>
            </a:r>
            <a:r>
              <a:rPr lang="en-US" sz="1800" i="1" baseline="-25000" smtClean="0"/>
              <a:t>j</a:t>
            </a:r>
            <a:r>
              <a:rPr lang="en-US" sz="1800" i="1" smtClean="0"/>
              <a:t>) = X</a:t>
            </a:r>
            <a:endParaRPr lang="en-US" sz="1800" smtClean="0"/>
          </a:p>
          <a:p>
            <a:pPr lvl="1">
              <a:buFont typeface="Monotype Sorts" pitchFamily="2" charset="2"/>
              <a:buNone/>
            </a:pPr>
            <a:r>
              <a:rPr lang="en-US" sz="1800" smtClean="0"/>
              <a:t>2.	Use the first </a:t>
            </a:r>
            <a:r>
              <a:rPr lang="en-US" sz="1800" i="1" smtClean="0"/>
              <a:t>i</a:t>
            </a:r>
            <a:r>
              <a:rPr lang="en-US" sz="1800" smtClean="0"/>
              <a:t> high order bits of </a:t>
            </a:r>
            <a:r>
              <a:rPr lang="en-US" sz="1800" i="1" smtClean="0"/>
              <a:t>X</a:t>
            </a:r>
            <a:r>
              <a:rPr lang="en-US" sz="1800" smtClean="0"/>
              <a:t> as a displacement into bucket address table, and follow the pointer to appropriate bucket</a:t>
            </a:r>
          </a:p>
          <a:p>
            <a:r>
              <a:rPr lang="en-US" sz="1800" smtClean="0"/>
              <a:t>To insert a record with search-key value </a:t>
            </a:r>
            <a:r>
              <a:rPr lang="en-US" sz="1800" i="1" smtClean="0"/>
              <a:t>K</a:t>
            </a:r>
            <a:r>
              <a:rPr lang="en-US" sz="1800" i="1" baseline="-25000" smtClean="0"/>
              <a:t>j</a:t>
            </a:r>
            <a:r>
              <a:rPr lang="en-US" sz="1800" smtClean="0"/>
              <a:t> </a:t>
            </a:r>
          </a:p>
          <a:p>
            <a:pPr lvl="1"/>
            <a:r>
              <a:rPr lang="en-US" sz="1800" smtClean="0"/>
              <a:t>follow same procedure as look-up and locate the bucket, say </a:t>
            </a:r>
            <a:r>
              <a:rPr lang="en-US" sz="1800" i="1" smtClean="0"/>
              <a:t>j</a:t>
            </a:r>
            <a:r>
              <a:rPr lang="en-US" sz="1800" smtClean="0"/>
              <a:t>.  </a:t>
            </a:r>
          </a:p>
          <a:p>
            <a:pPr lvl="1"/>
            <a:r>
              <a:rPr lang="en-US" sz="1800" smtClean="0"/>
              <a:t>If there is room in the bucket </a:t>
            </a:r>
            <a:r>
              <a:rPr lang="en-US" sz="1800" i="1" smtClean="0"/>
              <a:t>j</a:t>
            </a:r>
            <a:r>
              <a:rPr lang="en-US" sz="1800" smtClean="0"/>
              <a:t> insert record in the bucket.  </a:t>
            </a:r>
          </a:p>
          <a:p>
            <a:pPr lvl="1"/>
            <a:r>
              <a:rPr lang="en-US" sz="1800" smtClean="0"/>
              <a:t>Else the bucket must be split and insertion re-attempted (next slide.)</a:t>
            </a:r>
          </a:p>
          <a:p>
            <a:pPr lvl="2"/>
            <a:r>
              <a:rPr lang="en-US" sz="1800" smtClean="0"/>
              <a:t>Overflow buckets used instead in some cases (will see shortly)</a:t>
            </a:r>
          </a:p>
          <a:p>
            <a:pPr>
              <a:buFont typeface="Monotype Sorts" pitchFamily="2" charset="2"/>
              <a:buNone/>
            </a:pPr>
            <a:r>
              <a:rPr lang="en-US" sz="180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Insertion in Extendable Hash Structure (Cont)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038" y="1419225"/>
            <a:ext cx="7940675" cy="51847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smtClean="0"/>
              <a:t>If </a:t>
            </a:r>
            <a:r>
              <a:rPr lang="en-US" sz="1800" i="1" smtClean="0"/>
              <a:t>i</a:t>
            </a:r>
            <a:r>
              <a:rPr lang="en-US" sz="1800" smtClean="0"/>
              <a:t> &gt; 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r>
              <a:rPr lang="en-US" sz="1800" smtClean="0"/>
              <a:t> (more than one pointer to bucket </a:t>
            </a:r>
            <a:r>
              <a:rPr lang="en-US" sz="1800" i="1" smtClean="0"/>
              <a:t>j</a:t>
            </a:r>
            <a:r>
              <a:rPr lang="en-US" sz="180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allocate a new bucket </a:t>
            </a:r>
            <a:r>
              <a:rPr lang="en-US" sz="1800" i="1" smtClean="0"/>
              <a:t>z</a:t>
            </a:r>
            <a:r>
              <a:rPr lang="en-US" sz="1800" smtClean="0"/>
              <a:t>, and set 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r>
              <a:rPr lang="en-US" sz="1800" i="1" smtClean="0"/>
              <a:t> </a:t>
            </a:r>
            <a:r>
              <a:rPr lang="en-US" sz="1800" smtClean="0"/>
              <a:t>= </a:t>
            </a:r>
            <a:r>
              <a:rPr lang="en-US" sz="1800" i="1" smtClean="0"/>
              <a:t>i</a:t>
            </a:r>
            <a:r>
              <a:rPr lang="en-US" sz="1800" i="1" baseline="-25000" smtClean="0"/>
              <a:t>z</a:t>
            </a:r>
            <a:r>
              <a:rPr lang="en-US" sz="1800" smtClean="0"/>
              <a:t> =  (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r>
              <a:rPr lang="en-US" sz="1800" smtClean="0"/>
              <a:t> + 1)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Update the second half of the bucket address table entries originally pointing to </a:t>
            </a:r>
            <a:r>
              <a:rPr lang="en-US" sz="1800" i="1" smtClean="0"/>
              <a:t>j,</a:t>
            </a:r>
            <a:r>
              <a:rPr lang="en-US" sz="1800" smtClean="0"/>
              <a:t> to point to </a:t>
            </a:r>
            <a:r>
              <a:rPr lang="en-US" sz="1800" i="1" smtClean="0"/>
              <a:t>z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remove each record in bucket </a:t>
            </a:r>
            <a:r>
              <a:rPr lang="en-US" sz="1800" i="1" smtClean="0"/>
              <a:t>j </a:t>
            </a:r>
            <a:r>
              <a:rPr lang="en-US" sz="1800" smtClean="0"/>
              <a:t>and reinsert (in </a:t>
            </a:r>
            <a:r>
              <a:rPr lang="en-US" sz="1800" i="1" smtClean="0"/>
              <a:t>j</a:t>
            </a:r>
            <a:r>
              <a:rPr lang="en-US" sz="1800" smtClean="0"/>
              <a:t> or </a:t>
            </a:r>
            <a:r>
              <a:rPr lang="en-US" sz="1800" i="1" smtClean="0"/>
              <a:t>z</a:t>
            </a:r>
            <a:r>
              <a:rPr lang="en-US" sz="1800" smtClean="0"/>
              <a:t>)</a:t>
            </a:r>
            <a:endParaRPr lang="en-US" sz="1800" i="1" smtClean="0"/>
          </a:p>
          <a:p>
            <a:pPr lvl="1">
              <a:lnSpc>
                <a:spcPct val="90000"/>
              </a:lnSpc>
            </a:pPr>
            <a:r>
              <a:rPr lang="en-US" sz="1800" smtClean="0"/>
              <a:t>recompute new bucket for </a:t>
            </a:r>
            <a:r>
              <a:rPr lang="en-US" sz="1800" i="1" smtClean="0"/>
              <a:t>K</a:t>
            </a:r>
            <a:r>
              <a:rPr lang="en-US" sz="1800" i="1" baseline="-25000" smtClean="0"/>
              <a:t>j</a:t>
            </a:r>
            <a:r>
              <a:rPr lang="en-US" sz="1800" i="1" smtClean="0"/>
              <a:t> </a:t>
            </a:r>
            <a:r>
              <a:rPr lang="en-US" sz="1800" smtClean="0"/>
              <a:t>and insert record in the bucket (further splitting is required if the bucket is still full)</a:t>
            </a:r>
          </a:p>
          <a:p>
            <a:pPr>
              <a:lnSpc>
                <a:spcPct val="90000"/>
              </a:lnSpc>
            </a:pPr>
            <a:r>
              <a:rPr lang="en-US" sz="1800" smtClean="0"/>
              <a:t>If </a:t>
            </a:r>
            <a:r>
              <a:rPr lang="en-US" sz="1800" i="1" smtClean="0"/>
              <a:t>i = i</a:t>
            </a:r>
            <a:r>
              <a:rPr lang="en-US" sz="1800" i="1" baseline="-25000" smtClean="0"/>
              <a:t>j</a:t>
            </a:r>
            <a:r>
              <a:rPr lang="en-US" sz="1800" i="1" smtClean="0"/>
              <a:t> </a:t>
            </a:r>
            <a:r>
              <a:rPr lang="en-US" sz="1800" smtClean="0"/>
              <a:t>(only one pointer to bucket </a:t>
            </a:r>
            <a:r>
              <a:rPr lang="en-US" sz="1800" i="1" smtClean="0"/>
              <a:t>j</a:t>
            </a:r>
            <a:r>
              <a:rPr lang="en-US" sz="180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If </a:t>
            </a:r>
            <a:r>
              <a:rPr lang="en-US" sz="1800" i="1" smtClean="0"/>
              <a:t>i</a:t>
            </a:r>
            <a:r>
              <a:rPr lang="en-US" sz="1800" smtClean="0"/>
              <a:t> reaches some limit </a:t>
            </a:r>
            <a:r>
              <a:rPr lang="en-US" sz="1800" i="1" smtClean="0"/>
              <a:t>b</a:t>
            </a:r>
            <a:r>
              <a:rPr lang="en-US" sz="1800" smtClean="0"/>
              <a:t>, or too many splits have happened in this insertion, create an overflow bucket 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Else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increment </a:t>
            </a:r>
            <a:r>
              <a:rPr lang="en-US" sz="1800" i="1" smtClean="0"/>
              <a:t>i</a:t>
            </a:r>
            <a:r>
              <a:rPr lang="en-US" sz="1800" smtClean="0"/>
              <a:t> and double the size of the bucket address table.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replace each entry in the table by two entries that point to the same bucket.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recompute new bucket address table entry for </a:t>
            </a:r>
            <a:r>
              <a:rPr lang="en-US" sz="1800" i="1" smtClean="0"/>
              <a:t>K</a:t>
            </a:r>
            <a:r>
              <a:rPr lang="en-US" sz="1800" i="1" baseline="-25000" smtClean="0"/>
              <a:t>j</a:t>
            </a: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>Now </a:t>
            </a:r>
            <a:r>
              <a:rPr lang="en-US" sz="1800" i="1" smtClean="0"/>
              <a:t>i </a:t>
            </a:r>
            <a:r>
              <a:rPr lang="en-US" sz="1800" smtClean="0"/>
              <a:t>&gt; </a:t>
            </a:r>
            <a:r>
              <a:rPr lang="en-US" sz="1800" i="1" smtClean="0"/>
              <a:t>i</a:t>
            </a:r>
            <a:r>
              <a:rPr lang="en-US" sz="1800" i="1" baseline="-25000" smtClean="0"/>
              <a:t>j</a:t>
            </a:r>
            <a:r>
              <a:rPr lang="en-US" sz="1800" smtClean="0"/>
              <a:t>  so use the first case above.   </a:t>
            </a:r>
          </a:p>
          <a:p>
            <a:pPr>
              <a:lnSpc>
                <a:spcPct val="90000"/>
              </a:lnSpc>
            </a:pPr>
            <a:endParaRPr lang="en-US" sz="1800" smtClean="0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717550" y="936625"/>
            <a:ext cx="677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To split a bucket </a:t>
            </a:r>
            <a:r>
              <a:rPr lang="en-US" sz="1800" i="1"/>
              <a:t>j</a:t>
            </a:r>
            <a:r>
              <a:rPr lang="en-US" sz="1800"/>
              <a:t> when inserting record with search-key value </a:t>
            </a:r>
            <a:r>
              <a:rPr lang="en-US" sz="1800" i="1"/>
              <a:t>K</a:t>
            </a:r>
            <a:r>
              <a:rPr lang="en-US" sz="1800" i="1" baseline="-25000"/>
              <a:t>j</a:t>
            </a:r>
            <a:r>
              <a:rPr lang="en-US" sz="180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869950" y="238125"/>
            <a:ext cx="7954963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Deletion in Extendable Hash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93050" cy="4491037"/>
          </a:xfrm>
        </p:spPr>
        <p:txBody>
          <a:bodyPr/>
          <a:lstStyle/>
          <a:p>
            <a:r>
              <a:rPr lang="en-US" sz="1800" smtClean="0"/>
              <a:t>To delete a key value, </a:t>
            </a:r>
          </a:p>
          <a:p>
            <a:pPr lvl="1"/>
            <a:r>
              <a:rPr lang="en-US" sz="1800" smtClean="0"/>
              <a:t>locate it in its bucket and remove it. </a:t>
            </a:r>
          </a:p>
          <a:p>
            <a:pPr lvl="1"/>
            <a:r>
              <a:rPr lang="en-US" sz="1800" smtClean="0"/>
              <a:t>The bucket itself can be removed if it becomes empty (with appropriate updates to the bucket address table). </a:t>
            </a:r>
          </a:p>
          <a:p>
            <a:pPr lvl="1"/>
            <a:r>
              <a:rPr lang="en-US" sz="1800" smtClean="0"/>
              <a:t>Coalescing of buckets can be done (can coalesce only with a “</a:t>
            </a:r>
            <a:r>
              <a:rPr lang="en-US" sz="1800" i="1" smtClean="0">
                <a:solidFill>
                  <a:schemeClr val="tx2"/>
                </a:solidFill>
              </a:rPr>
              <a:t>buddy</a:t>
            </a:r>
            <a:r>
              <a:rPr lang="en-US" sz="1800" smtClean="0"/>
              <a:t>” bucket having same value of i</a:t>
            </a:r>
            <a:r>
              <a:rPr lang="en-US" sz="2400" baseline="-25000" smtClean="0"/>
              <a:t>j</a:t>
            </a:r>
            <a:r>
              <a:rPr lang="en-US" sz="1800" smtClean="0"/>
              <a:t> and same i</a:t>
            </a:r>
            <a:r>
              <a:rPr lang="en-US" baseline="-25000" smtClean="0"/>
              <a:t>j </a:t>
            </a:r>
            <a:r>
              <a:rPr lang="en-US" sz="1800" smtClean="0"/>
              <a:t>–1 prefix, if it is present) </a:t>
            </a:r>
          </a:p>
          <a:p>
            <a:pPr lvl="1"/>
            <a:r>
              <a:rPr lang="en-US" sz="1800" smtClean="0"/>
              <a:t>Decreasing bucket address table size is also possible</a:t>
            </a:r>
          </a:p>
          <a:p>
            <a:pPr lvl="2"/>
            <a:r>
              <a:rPr lang="en-US" sz="1800" smtClean="0"/>
              <a:t>Note: decreasing bucket address table size is an expensive operation and should be done only if number of buckets becomes much smaller than the size of the table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Use of Extendable Hash Structure:  Example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033463"/>
            <a:ext cx="80359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1108075" y="1482725"/>
            <a:ext cx="3875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/>
              <a:t>   Initial  Hash structure; bucket size = 2</a:t>
            </a:r>
          </a:p>
        </p:txBody>
      </p:sp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230438"/>
            <a:ext cx="786447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3731" name="Rectangle 4"/>
          <p:cNvSpPr>
            <a:spLocks noChangeArrowheads="1"/>
          </p:cNvSpPr>
          <p:nvPr/>
        </p:nvSpPr>
        <p:spPr bwMode="auto">
          <a:xfrm>
            <a:off x="1006475" y="1393825"/>
            <a:ext cx="671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1800"/>
              <a:t>   </a:t>
            </a:r>
            <a:r>
              <a:rPr kumimoji="1" lang="en-US" sz="2000"/>
              <a:t>Hash structure after insertion of “Mozart”, “Srinivasan”, </a:t>
            </a:r>
            <a:br>
              <a:rPr kumimoji="1" lang="en-US" sz="2000"/>
            </a:br>
            <a:r>
              <a:rPr kumimoji="1" lang="en-US" sz="2000"/>
              <a:t>      and “Wu” records</a:t>
            </a:r>
          </a:p>
        </p:txBody>
      </p:sp>
      <p:pic>
        <p:nvPicPr>
          <p:cNvPr id="73732" name="Picture 5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2413000"/>
            <a:ext cx="69278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Dense Index Files (Cont.)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966787"/>
          </a:xfrm>
        </p:spPr>
        <p:txBody>
          <a:bodyPr/>
          <a:lstStyle/>
          <a:p>
            <a:r>
              <a:rPr lang="en-US" sz="2000" smtClean="0"/>
              <a:t>Dense index on </a:t>
            </a:r>
            <a:r>
              <a:rPr lang="en-US" sz="2000" i="1" smtClean="0"/>
              <a:t>dept_name</a:t>
            </a:r>
            <a:r>
              <a:rPr lang="en-US" sz="2000" smtClean="0"/>
              <a:t>, with </a:t>
            </a:r>
            <a:r>
              <a:rPr lang="en-US" sz="2000" i="1" smtClean="0"/>
              <a:t>instructor </a:t>
            </a:r>
            <a:r>
              <a:rPr lang="en-US" sz="2000" smtClean="0"/>
              <a:t>file sorted on </a:t>
            </a:r>
            <a:r>
              <a:rPr lang="en-US" sz="2000" i="1" smtClean="0"/>
              <a:t>dept_name</a:t>
            </a:r>
            <a:endParaRPr lang="en-US" sz="2000" smtClean="0"/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79650"/>
            <a:ext cx="850741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942975" y="1139825"/>
            <a:ext cx="5795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2000"/>
              <a:t> Hash structure after  insertion of Einstein record</a:t>
            </a:r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633538"/>
            <a:ext cx="751681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1108075" y="1012825"/>
            <a:ext cx="6924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2000"/>
              <a:t> Hash structure after  insertion of Gold and El Said records</a:t>
            </a:r>
          </a:p>
        </p:txBody>
      </p:sp>
      <p:pic>
        <p:nvPicPr>
          <p:cNvPr id="757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517650"/>
            <a:ext cx="6175375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1108075" y="873125"/>
            <a:ext cx="5608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sz="2000"/>
              <a:t>    Hash structure after  insertion of Katz record</a:t>
            </a:r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250950"/>
            <a:ext cx="5384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778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38213"/>
            <a:ext cx="8283575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183313" y="1416050"/>
            <a:ext cx="2593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2000"/>
              <a:t>And after insertion of </a:t>
            </a:r>
          </a:p>
          <a:p>
            <a:r>
              <a:rPr lang="en-US" sz="2000"/>
              <a:t>eleven records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788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800100"/>
            <a:ext cx="7088188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6003925" y="1400175"/>
            <a:ext cx="2779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r>
              <a:rPr lang="en-US" sz="2000"/>
              <a:t>And after insertion of </a:t>
            </a:r>
          </a:p>
          <a:p>
            <a:r>
              <a:rPr lang="en-US" sz="2000"/>
              <a:t>Kim record in previous </a:t>
            </a:r>
          </a:p>
          <a:p>
            <a:r>
              <a:rPr lang="en-US" sz="2000"/>
              <a:t>hash structure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Extendable Hashing vs. Other Schemes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093788"/>
            <a:ext cx="8285162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/>
              <a:t>Benefits of extendable hashing: 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Hash performance does not degrade with growth of file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Minimal space overhead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Disadvantages of extendable hashing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Extra level of indirection to find desired record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Bucket address table may itself become very big (larger than memory)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Cannot allocate very large contiguous areas on disk either</a:t>
            </a:r>
          </a:p>
          <a:p>
            <a:pPr lvl="2">
              <a:lnSpc>
                <a:spcPct val="90000"/>
              </a:lnSpc>
            </a:pPr>
            <a:r>
              <a:rPr lang="en-US" sz="2000" smtClean="0"/>
              <a:t>Solution: B</a:t>
            </a:r>
            <a:r>
              <a:rPr lang="en-US" sz="2000" baseline="30000" smtClean="0"/>
              <a:t>+</a:t>
            </a:r>
            <a:r>
              <a:rPr lang="en-US" sz="2000" smtClean="0"/>
              <a:t>-tree structure to locate desired record in bucket address table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Changing size of bucket address table is an expensive operation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rgbClr val="3366CC"/>
                </a:solidFill>
              </a:rPr>
              <a:t>Linear hashing</a:t>
            </a:r>
            <a:r>
              <a:rPr lang="en-US" sz="2000" smtClean="0">
                <a:solidFill>
                  <a:schemeClr val="tx2"/>
                </a:solidFill>
              </a:rPr>
              <a:t> </a:t>
            </a:r>
            <a:r>
              <a:rPr lang="en-US" sz="2000" smtClean="0"/>
              <a:t>is an alternative mechanism 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Allows incremental growth of its directory (equivalent to bucket address table)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At the cost of more bucket overflows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00" y="228600"/>
            <a:ext cx="9086850" cy="4572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Comparison of Ordered Indexing and Hashing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093788"/>
            <a:ext cx="8088313" cy="4903787"/>
          </a:xfrm>
        </p:spPr>
        <p:txBody>
          <a:bodyPr/>
          <a:lstStyle/>
          <a:p>
            <a:r>
              <a:rPr lang="en-US" sz="2000" smtClean="0"/>
              <a:t>Cost of periodic re-organization</a:t>
            </a:r>
          </a:p>
          <a:p>
            <a:r>
              <a:rPr lang="en-US" sz="2000" smtClean="0"/>
              <a:t>Relative frequency of insertions and deletions</a:t>
            </a:r>
          </a:p>
          <a:p>
            <a:r>
              <a:rPr lang="en-US" sz="2000" smtClean="0"/>
              <a:t>Is it desirable to optimize average access time at the expense of worst-case access time?</a:t>
            </a:r>
          </a:p>
          <a:p>
            <a:r>
              <a:rPr lang="en-US" sz="2000" smtClean="0"/>
              <a:t>Expected type of queries:</a:t>
            </a:r>
          </a:p>
          <a:p>
            <a:pPr lvl="1"/>
            <a:r>
              <a:rPr lang="en-US" sz="2000" smtClean="0"/>
              <a:t>Hashing is generally better at retrieving records having a specified value of the key.</a:t>
            </a:r>
          </a:p>
          <a:p>
            <a:pPr lvl="1"/>
            <a:r>
              <a:rPr lang="en-US" sz="2000" smtClean="0"/>
              <a:t>If range queries are common, ordered indices are to be preferred</a:t>
            </a:r>
          </a:p>
          <a:p>
            <a:r>
              <a:rPr lang="en-US" sz="2000" smtClean="0"/>
              <a:t>In practice:</a:t>
            </a:r>
          </a:p>
          <a:p>
            <a:pPr lvl="1"/>
            <a:r>
              <a:rPr lang="en-US" sz="2000" smtClean="0"/>
              <a:t>PostgreSQL supports hash indices, but discourages use due to poor performance</a:t>
            </a:r>
          </a:p>
          <a:p>
            <a:pPr lvl="1"/>
            <a:r>
              <a:rPr lang="en-US" sz="2000" smtClean="0"/>
              <a:t>Oracle supports static hash organization, but not hash indices</a:t>
            </a:r>
          </a:p>
          <a:p>
            <a:pPr lvl="1"/>
            <a:r>
              <a:rPr lang="en-US" sz="2000" smtClean="0"/>
              <a:t>SQLServer supports only B</a:t>
            </a:r>
            <a:r>
              <a:rPr lang="en-US" sz="2000" baseline="30000" smtClean="0"/>
              <a:t>+</a:t>
            </a:r>
            <a:r>
              <a:rPr lang="en-US" sz="2000" smtClean="0"/>
              <a:t>-trees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Bitmap indices are a special type of index designed for efficient querying on multiple keys</a:t>
            </a:r>
          </a:p>
          <a:p>
            <a:r>
              <a:rPr lang="en-US" sz="2000" smtClean="0"/>
              <a:t>Records in a relation are assumed to be numbered sequentially from, say, 0</a:t>
            </a:r>
          </a:p>
          <a:p>
            <a:pPr lvl="1"/>
            <a:r>
              <a:rPr lang="en-US" sz="2000" smtClean="0"/>
              <a:t>Given a number </a:t>
            </a:r>
            <a:r>
              <a:rPr lang="en-US" sz="2000" i="1" smtClean="0"/>
              <a:t>n</a:t>
            </a:r>
            <a:r>
              <a:rPr lang="en-US" sz="2000" smtClean="0"/>
              <a:t> it must be easy to retrieve record </a:t>
            </a:r>
            <a:r>
              <a:rPr lang="en-US" sz="2000" i="1" smtClean="0"/>
              <a:t>n</a:t>
            </a:r>
            <a:endParaRPr lang="en-US" sz="2000" smtClean="0"/>
          </a:p>
          <a:p>
            <a:pPr lvl="2"/>
            <a:r>
              <a:rPr lang="en-US" sz="2000" smtClean="0"/>
              <a:t>Particularly easy if records are of fixed size</a:t>
            </a:r>
          </a:p>
          <a:p>
            <a:r>
              <a:rPr lang="en-US" sz="2000" smtClean="0"/>
              <a:t>Applicable on attributes that take on a relatively small number of distinct values</a:t>
            </a:r>
          </a:p>
          <a:p>
            <a:pPr lvl="1"/>
            <a:r>
              <a:rPr lang="en-US" sz="2000" smtClean="0"/>
              <a:t>E.g. gender, country, state, …</a:t>
            </a:r>
          </a:p>
          <a:p>
            <a:pPr lvl="1"/>
            <a:r>
              <a:rPr lang="en-US" sz="2000" smtClean="0"/>
              <a:t>E.g. income-level (income broken up into a small number of  levels such as 0-9999, 10000-19999, 20000-50000, 50000- infinity)</a:t>
            </a:r>
          </a:p>
          <a:p>
            <a:r>
              <a:rPr lang="en-US" sz="2000" smtClean="0"/>
              <a:t>A bitmap is simply an array of bits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In its simplest form a bitmap index on an attribute has a bitmap for each value of the attribute</a:t>
            </a:r>
          </a:p>
          <a:p>
            <a:pPr lvl="1"/>
            <a:r>
              <a:rPr lang="en-US" sz="1800" smtClean="0"/>
              <a:t>Bitmap has as many bits as records</a:t>
            </a:r>
          </a:p>
          <a:p>
            <a:pPr lvl="1"/>
            <a:r>
              <a:rPr lang="en-US" sz="1800" smtClean="0"/>
              <a:t>In a bitmap for value v, the bit for a record is 1 if the record has the value v for the attribute, and is 0 otherwise</a:t>
            </a:r>
          </a:p>
        </p:txBody>
      </p:sp>
      <p:pic>
        <p:nvPicPr>
          <p:cNvPr id="8294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921000"/>
            <a:ext cx="805973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81937" cy="5259387"/>
          </a:xfrm>
        </p:spPr>
        <p:txBody>
          <a:bodyPr/>
          <a:lstStyle/>
          <a:p>
            <a:pPr marL="381000" indent="-381000"/>
            <a:r>
              <a:rPr lang="en-US" sz="1800" smtClean="0"/>
              <a:t>Bitmap indices are useful for queries on multiple attributes </a:t>
            </a:r>
          </a:p>
          <a:p>
            <a:pPr marL="800100" lvl="1" indent="-342900"/>
            <a:r>
              <a:rPr lang="en-US" sz="1800" smtClean="0"/>
              <a:t>not particularly useful for single attribute queries</a:t>
            </a:r>
          </a:p>
          <a:p>
            <a:pPr marL="381000" indent="-381000"/>
            <a:r>
              <a:rPr lang="en-US" sz="1800" smtClean="0"/>
              <a:t>Queries are answered using bitmap operations</a:t>
            </a:r>
          </a:p>
          <a:p>
            <a:pPr marL="800100" lvl="1" indent="-342900"/>
            <a:r>
              <a:rPr lang="en-US" sz="1800" smtClean="0"/>
              <a:t>Intersection (and)</a:t>
            </a:r>
          </a:p>
          <a:p>
            <a:pPr marL="800100" lvl="1" indent="-342900"/>
            <a:r>
              <a:rPr lang="en-US" sz="1800" smtClean="0"/>
              <a:t>Union (or)</a:t>
            </a:r>
          </a:p>
          <a:p>
            <a:pPr marL="800100" lvl="1" indent="-342900"/>
            <a:r>
              <a:rPr lang="en-US" sz="1800" smtClean="0"/>
              <a:t>Complementation (not) </a:t>
            </a:r>
          </a:p>
          <a:p>
            <a:pPr marL="381000" indent="-381000"/>
            <a:r>
              <a:rPr lang="en-US" sz="1800" smtClean="0"/>
              <a:t>Each operation takes two bitmaps of the same size and applies the operation on corresponding bits to get the result bitmap</a:t>
            </a:r>
          </a:p>
          <a:p>
            <a:pPr marL="800100" lvl="1" indent="-342900"/>
            <a:r>
              <a:rPr lang="en-US" sz="1800" smtClean="0"/>
              <a:t>E.g.   100110  AND 110011 = 100010</a:t>
            </a:r>
          </a:p>
          <a:p>
            <a:pPr marL="800100" lvl="1" indent="-342900">
              <a:buFont typeface="Monotype Sorts" pitchFamily="2" charset="2"/>
              <a:buNone/>
            </a:pPr>
            <a:r>
              <a:rPr lang="en-US" sz="1800" smtClean="0"/>
              <a:t>               100110  OR  110011 = 110111</a:t>
            </a:r>
            <a:br>
              <a:rPr lang="en-US" sz="1800" smtClean="0"/>
            </a:br>
            <a:r>
              <a:rPr lang="en-US" sz="1800" smtClean="0"/>
              <a:t>                       NOT 100110  = 011001</a:t>
            </a:r>
          </a:p>
          <a:p>
            <a:pPr marL="800100" lvl="1" indent="-342900"/>
            <a:r>
              <a:rPr lang="en-US" sz="1800" smtClean="0"/>
              <a:t>Males with income level L1:   10010 AND 10100 = 10000</a:t>
            </a:r>
          </a:p>
          <a:p>
            <a:pPr marL="1200150" lvl="2" indent="-342900"/>
            <a:r>
              <a:rPr lang="en-US" sz="1800" smtClean="0"/>
              <a:t>Can then retrieve required tuples.</a:t>
            </a:r>
          </a:p>
          <a:p>
            <a:pPr marL="1200150" lvl="2" indent="-342900"/>
            <a:r>
              <a:rPr lang="en-US" sz="1800" smtClean="0"/>
              <a:t>Counting number of matching tuples is even faster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Sparse Index Files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32675" cy="2495550"/>
          </a:xfrm>
        </p:spPr>
        <p:txBody>
          <a:bodyPr/>
          <a:lstStyle/>
          <a:p>
            <a:r>
              <a:rPr lang="en-US" sz="1800" b="1" smtClean="0">
                <a:solidFill>
                  <a:srgbClr val="000099"/>
                </a:solidFill>
              </a:rPr>
              <a:t>Sparse Index</a:t>
            </a:r>
            <a:r>
              <a:rPr lang="en-US" sz="1800" smtClean="0"/>
              <a:t>:  contains index records for only some search-key values.</a:t>
            </a:r>
          </a:p>
          <a:p>
            <a:pPr lvl="1"/>
            <a:r>
              <a:rPr lang="en-US" sz="1800" smtClean="0"/>
              <a:t>Applicable when records are sequentially ordered on search-key</a:t>
            </a:r>
          </a:p>
          <a:p>
            <a:r>
              <a:rPr lang="en-US" sz="1800" smtClean="0"/>
              <a:t>To locate a record with search-key value </a:t>
            </a:r>
            <a:r>
              <a:rPr lang="en-US" sz="1800" i="1" smtClean="0"/>
              <a:t>K</a:t>
            </a:r>
            <a:r>
              <a:rPr lang="en-US" sz="1800" smtClean="0"/>
              <a:t> we:</a:t>
            </a:r>
          </a:p>
          <a:p>
            <a:pPr lvl="1"/>
            <a:r>
              <a:rPr lang="en-US" sz="1800" smtClean="0"/>
              <a:t>Find index record with largest search-key value &lt; </a:t>
            </a:r>
            <a:r>
              <a:rPr lang="en-US" sz="1800" i="1" smtClean="0"/>
              <a:t>K</a:t>
            </a:r>
            <a:endParaRPr lang="en-US" sz="1800" smtClean="0"/>
          </a:p>
          <a:p>
            <a:pPr lvl="1"/>
            <a:r>
              <a:rPr lang="en-US" sz="1800" smtClean="0"/>
              <a:t>Search file sequentially starting at the record to which the index record points</a:t>
            </a: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3532188"/>
            <a:ext cx="68548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26412" cy="4876800"/>
          </a:xfrm>
        </p:spPr>
        <p:txBody>
          <a:bodyPr/>
          <a:lstStyle/>
          <a:p>
            <a:r>
              <a:rPr lang="en-US" sz="1800" smtClean="0"/>
              <a:t>Bitmap indices generally very small compared with relation size</a:t>
            </a:r>
          </a:p>
          <a:p>
            <a:pPr lvl="1"/>
            <a:r>
              <a:rPr lang="en-US" sz="1800" smtClean="0"/>
              <a:t>E.g. if record is 100 bytes, space for a single bitmap is 1/800 of space used by relation.  </a:t>
            </a:r>
          </a:p>
          <a:p>
            <a:pPr lvl="2"/>
            <a:r>
              <a:rPr lang="en-US" sz="1800" smtClean="0"/>
              <a:t>If number of distinct attribute values is 8, bitmap is only 1% of relation size</a:t>
            </a:r>
          </a:p>
          <a:p>
            <a:r>
              <a:rPr lang="en-US" sz="1800" smtClean="0"/>
              <a:t>Deletion needs to be handled properly</a:t>
            </a:r>
          </a:p>
          <a:p>
            <a:pPr lvl="1"/>
            <a:r>
              <a:rPr lang="en-US" sz="1800" b="1" smtClean="0">
                <a:solidFill>
                  <a:srgbClr val="3366CC"/>
                </a:solidFill>
              </a:rPr>
              <a:t>Existence bitmap</a:t>
            </a:r>
            <a:r>
              <a:rPr lang="en-US" sz="1800" smtClean="0">
                <a:solidFill>
                  <a:schemeClr val="tx2"/>
                </a:solidFill>
              </a:rPr>
              <a:t> </a:t>
            </a:r>
            <a:r>
              <a:rPr lang="en-US" sz="1800" smtClean="0"/>
              <a:t>to note if there is a valid record at a record location</a:t>
            </a:r>
          </a:p>
          <a:p>
            <a:pPr lvl="1"/>
            <a:r>
              <a:rPr lang="en-US" sz="1800" smtClean="0"/>
              <a:t>Needed for complementation</a:t>
            </a:r>
          </a:p>
          <a:p>
            <a:pPr lvl="2"/>
            <a:r>
              <a:rPr lang="en-US" sz="1800" smtClean="0"/>
              <a:t>not(</a:t>
            </a:r>
            <a:r>
              <a:rPr lang="en-US" sz="1800" i="1" smtClean="0"/>
              <a:t>A=v</a:t>
            </a:r>
            <a:r>
              <a:rPr lang="en-US" sz="1800" smtClean="0"/>
              <a:t>):      </a:t>
            </a:r>
            <a:r>
              <a:rPr lang="en-US" sz="1800" i="1" smtClean="0"/>
              <a:t>(NOT bitmap-A-v) AND ExistenceBitmap</a:t>
            </a:r>
          </a:p>
          <a:p>
            <a:r>
              <a:rPr lang="en-US" sz="1800" smtClean="0"/>
              <a:t>Should keep bitmaps for all values, even null value</a:t>
            </a:r>
          </a:p>
          <a:p>
            <a:pPr lvl="1"/>
            <a:r>
              <a:rPr lang="en-US" sz="1800" smtClean="0"/>
              <a:t>To correctly handle SQL null semantics for  NOT(</a:t>
            </a:r>
            <a:r>
              <a:rPr lang="en-US" sz="1800" i="1" smtClean="0"/>
              <a:t>A=v</a:t>
            </a:r>
            <a:r>
              <a:rPr lang="en-US" sz="1800" smtClean="0"/>
              <a:t>):</a:t>
            </a:r>
          </a:p>
          <a:p>
            <a:pPr lvl="2"/>
            <a:r>
              <a:rPr lang="en-US" sz="1800" smtClean="0"/>
              <a:t> intersect above result with  (NOT </a:t>
            </a:r>
            <a:r>
              <a:rPr lang="en-US" sz="1800" i="1" smtClean="0"/>
              <a:t>bitmap-A-Null</a:t>
            </a:r>
            <a:r>
              <a:rPr lang="en-US" sz="1800" smtClean="0"/>
              <a:t>)</a:t>
            </a:r>
          </a:p>
          <a:p>
            <a:pPr lvl="1"/>
            <a:endParaRPr lang="en-US" sz="180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Efficient Implementation of Bitmap Operations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Bitmaps are packed into words;  a single word and (a basic CPU instruction) computes and of 32 or 64 bits at once</a:t>
            </a:r>
          </a:p>
          <a:p>
            <a:pPr lvl="1"/>
            <a:r>
              <a:rPr lang="en-US" sz="1800" smtClean="0"/>
              <a:t>E.g. 1-million-bit maps can be and-ed with just 31,250 instruction</a:t>
            </a:r>
          </a:p>
          <a:p>
            <a:r>
              <a:rPr lang="en-US" sz="1800" smtClean="0"/>
              <a:t>Counting number of 1s can be done fast by a trick:</a:t>
            </a:r>
          </a:p>
          <a:p>
            <a:pPr lvl="1"/>
            <a:r>
              <a:rPr lang="en-US" sz="1800" smtClean="0"/>
              <a:t>Use each byte to index into a precomputed array of 256 elements each storing the count of 1s in the binary representation</a:t>
            </a:r>
          </a:p>
          <a:p>
            <a:pPr lvl="2"/>
            <a:r>
              <a:rPr lang="en-US" sz="1800" smtClean="0"/>
              <a:t>Can use pairs of bytes to speed up further at a higher memory cost</a:t>
            </a:r>
          </a:p>
          <a:p>
            <a:pPr lvl="1"/>
            <a:r>
              <a:rPr lang="en-US" sz="1800" smtClean="0"/>
              <a:t>Add up the retrieved counts</a:t>
            </a:r>
          </a:p>
          <a:p>
            <a:r>
              <a:rPr lang="en-US" sz="1800" smtClean="0"/>
              <a:t>Bitmaps can be used instead of Tuple-ID lists at leaf levels of </a:t>
            </a:r>
            <a:br>
              <a:rPr lang="en-US" sz="1800" smtClean="0"/>
            </a:br>
            <a:r>
              <a:rPr lang="en-US" sz="1800" smtClean="0"/>
              <a:t>B</a:t>
            </a:r>
            <a:r>
              <a:rPr lang="en-US" sz="2000" baseline="30000" smtClean="0"/>
              <a:t>+</a:t>
            </a:r>
            <a:r>
              <a:rPr lang="en-US" sz="1800" smtClean="0"/>
              <a:t>-trees, for values that have a large number of matching records</a:t>
            </a:r>
          </a:p>
          <a:p>
            <a:pPr lvl="1"/>
            <a:r>
              <a:rPr lang="en-US" sz="1800" smtClean="0"/>
              <a:t>Worthwhile if &gt; 1/64 of the records have that value, assuming a tuple-id is 64 bits</a:t>
            </a:r>
          </a:p>
          <a:p>
            <a:pPr lvl="1"/>
            <a:r>
              <a:rPr lang="en-US" sz="1800" smtClean="0"/>
              <a:t>Above technique merges benefits of bitmap and B</a:t>
            </a:r>
            <a:r>
              <a:rPr lang="en-US" sz="2400" baseline="30000" smtClean="0"/>
              <a:t>+</a:t>
            </a:r>
            <a:r>
              <a:rPr lang="en-US" sz="1800" smtClean="0"/>
              <a:t>-tree indices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Definition in SQL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Create an index</a:t>
            </a:r>
          </a:p>
          <a:p>
            <a:pPr lvl="1">
              <a:buFont typeface="Monotype Sorts" pitchFamily="2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		</a:t>
            </a:r>
            <a:r>
              <a:rPr lang="en-US" sz="1800" b="1" smtClean="0"/>
              <a:t>create index</a:t>
            </a:r>
            <a:r>
              <a:rPr lang="en-US" sz="1800" smtClean="0"/>
              <a:t> &lt;index-name&gt; </a:t>
            </a:r>
            <a:r>
              <a:rPr lang="en-US" sz="1800" b="1" smtClean="0"/>
              <a:t>on</a:t>
            </a:r>
            <a:r>
              <a:rPr lang="en-US" sz="1800" smtClean="0"/>
              <a:t> &lt;relation-name&gt;</a:t>
            </a:r>
            <a:br>
              <a:rPr lang="en-US" sz="1800" smtClean="0"/>
            </a:br>
            <a:r>
              <a:rPr lang="en-US" sz="1800" smtClean="0"/>
              <a:t>			(&lt;attribute-list&gt;)</a:t>
            </a:r>
          </a:p>
          <a:p>
            <a:pPr lvl="1">
              <a:buFont typeface="Monotype Sorts" pitchFamily="2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E.g.:  </a:t>
            </a:r>
            <a:r>
              <a:rPr lang="en-US" sz="1800" b="1" smtClean="0"/>
              <a:t>create index </a:t>
            </a:r>
            <a:r>
              <a:rPr lang="en-US" sz="1800" i="1" smtClean="0"/>
              <a:t> dept_index </a:t>
            </a:r>
            <a:r>
              <a:rPr lang="en-US" sz="1800" b="1" smtClean="0"/>
              <a:t>on</a:t>
            </a:r>
            <a:r>
              <a:rPr lang="en-US" sz="1800" i="1" smtClean="0"/>
              <a:t> instructor (dept_name)</a:t>
            </a:r>
            <a:endParaRPr lang="en-US" sz="1800" smtClean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Use </a:t>
            </a:r>
            <a:r>
              <a:rPr lang="en-US" sz="1800" b="1" smtClean="0"/>
              <a:t>create unique index</a:t>
            </a:r>
            <a:r>
              <a:rPr lang="en-US" sz="1800" smtClean="0"/>
              <a:t> to indirectly specify and enforce the condition that the search key is a candidate key is a candidate key.</a:t>
            </a:r>
          </a:p>
          <a:p>
            <a:pPr lvl="1"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Not really required if SQL </a:t>
            </a:r>
            <a:r>
              <a:rPr lang="en-US" sz="1800" b="1" smtClean="0"/>
              <a:t>unique</a:t>
            </a:r>
            <a:r>
              <a:rPr lang="en-US" sz="1800" smtClean="0"/>
              <a:t> integrity constraint is supported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To drop an index </a:t>
            </a:r>
          </a:p>
          <a:p>
            <a:pPr lvl="1">
              <a:buFont typeface="Monotype Sorts" pitchFamily="2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			</a:t>
            </a:r>
            <a:r>
              <a:rPr lang="en-US" sz="1800" b="1" smtClean="0"/>
              <a:t>drop index </a:t>
            </a:r>
            <a:r>
              <a:rPr lang="en-US" sz="1800" smtClean="0"/>
              <a:t>&lt;index-name&gt;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1800" smtClean="0"/>
              <a:t>Most database systems allow specification of type of index, and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endParaRPr lang="en-US" sz="1800" smtClean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11.01</a:t>
            </a:r>
          </a:p>
        </p:txBody>
      </p:sp>
      <p:pic>
        <p:nvPicPr>
          <p:cNvPr id="890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955675"/>
            <a:ext cx="7886700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11.15 </a:t>
            </a:r>
          </a:p>
        </p:txBody>
      </p:sp>
      <p:pic>
        <p:nvPicPr>
          <p:cNvPr id="901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11250"/>
            <a:ext cx="8462963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Partitioned Hashing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48500" cy="4114800"/>
          </a:xfrm>
        </p:spPr>
        <p:txBody>
          <a:bodyPr/>
          <a:lstStyle/>
          <a:p>
            <a:pPr>
              <a:tabLst>
                <a:tab pos="1774825" algn="l"/>
                <a:tab pos="3997325" algn="l"/>
              </a:tabLst>
            </a:pPr>
            <a:r>
              <a:rPr lang="en-US" sz="1800" smtClean="0"/>
              <a:t>Hash values are split into segments that depend on each attribute of the search-key.</a:t>
            </a:r>
          </a:p>
          <a:p>
            <a:pPr>
              <a:buFont typeface="Monotype Sorts" pitchFamily="2" charset="2"/>
              <a:buNone/>
              <a:tabLst>
                <a:tab pos="1774825" algn="l"/>
                <a:tab pos="3997325" algn="l"/>
              </a:tabLst>
            </a:pPr>
            <a:r>
              <a:rPr lang="en-US" sz="1800" smtClean="0"/>
              <a:t>		(</a:t>
            </a:r>
            <a:r>
              <a:rPr lang="en-US" sz="1800" i="1" smtClean="0"/>
              <a:t>A</a:t>
            </a:r>
            <a:r>
              <a:rPr lang="en-US" sz="1800" baseline="-25000" smtClean="0"/>
              <a:t>1</a:t>
            </a:r>
            <a:r>
              <a:rPr lang="en-US" sz="1800" i="1" smtClean="0"/>
              <a:t>, A</a:t>
            </a:r>
            <a:r>
              <a:rPr lang="en-US" sz="1800" baseline="-25000" smtClean="0"/>
              <a:t>2</a:t>
            </a:r>
            <a:r>
              <a:rPr lang="en-US" sz="1800" smtClean="0"/>
              <a:t>, . . . , </a:t>
            </a:r>
            <a:r>
              <a:rPr lang="en-US" sz="1800" i="1" smtClean="0"/>
              <a:t>A</a:t>
            </a:r>
            <a:r>
              <a:rPr lang="en-US" sz="1800" i="1" baseline="-25000" smtClean="0"/>
              <a:t>n</a:t>
            </a:r>
            <a:r>
              <a:rPr lang="en-US" sz="1800" i="1" smtClean="0"/>
              <a:t>) </a:t>
            </a:r>
            <a:r>
              <a:rPr lang="en-US" sz="1800" smtClean="0"/>
              <a:t>for </a:t>
            </a:r>
            <a:r>
              <a:rPr lang="en-US" sz="1800" i="1" smtClean="0"/>
              <a:t>n</a:t>
            </a:r>
            <a:r>
              <a:rPr lang="en-US" sz="1800" smtClean="0"/>
              <a:t> attribute search-key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sz="1800" smtClean="0"/>
              <a:t>Example:  </a:t>
            </a:r>
            <a:r>
              <a:rPr lang="en-US" sz="1800" i="1" smtClean="0"/>
              <a:t>n = </a:t>
            </a:r>
            <a:r>
              <a:rPr lang="en-US" sz="1800" smtClean="0"/>
              <a:t>2, for </a:t>
            </a:r>
            <a:r>
              <a:rPr lang="en-US" sz="1800" i="1" smtClean="0"/>
              <a:t>customer, </a:t>
            </a:r>
            <a:r>
              <a:rPr lang="en-US" sz="1800" smtClean="0"/>
              <a:t> search-key being </a:t>
            </a:r>
            <a:br>
              <a:rPr lang="en-US" sz="1800" smtClean="0"/>
            </a:br>
            <a:r>
              <a:rPr lang="en-US" sz="1800" smtClean="0"/>
              <a:t>(</a:t>
            </a:r>
            <a:r>
              <a:rPr lang="en-US" sz="1800" i="1" smtClean="0"/>
              <a:t>customer-street, customer-city</a:t>
            </a:r>
            <a:r>
              <a:rPr lang="en-US" sz="1800" smtClean="0"/>
              <a:t>)</a:t>
            </a:r>
          </a:p>
          <a:p>
            <a:pPr>
              <a:buFont typeface="Monotype Sorts" pitchFamily="2" charset="2"/>
              <a:buNone/>
              <a:tabLst>
                <a:tab pos="1774825" algn="l"/>
                <a:tab pos="3997325" algn="l"/>
              </a:tabLst>
            </a:pPr>
            <a:r>
              <a:rPr lang="en-US" sz="1800" smtClean="0"/>
              <a:t>		</a:t>
            </a:r>
            <a:r>
              <a:rPr lang="en-US" sz="1800" i="1" smtClean="0"/>
              <a:t>search-key value	hash value</a:t>
            </a:r>
            <a:br>
              <a:rPr lang="en-US" sz="1800" i="1" smtClean="0"/>
            </a:br>
            <a:r>
              <a:rPr lang="en-US" sz="1800" i="1" smtClean="0"/>
              <a:t>	</a:t>
            </a:r>
            <a:r>
              <a:rPr lang="en-US" sz="1800" smtClean="0"/>
              <a:t>(Main, Harrison)	101 111</a:t>
            </a:r>
            <a:br>
              <a:rPr lang="en-US" sz="1800" smtClean="0"/>
            </a:br>
            <a:r>
              <a:rPr lang="en-US" sz="1800" smtClean="0"/>
              <a:t>	(Main, Brooklyn)	101 001</a:t>
            </a:r>
            <a:br>
              <a:rPr lang="en-US" sz="1800" smtClean="0"/>
            </a:br>
            <a:r>
              <a:rPr lang="en-US" sz="1800" smtClean="0"/>
              <a:t>	(Park, Palo Alto)	010 010</a:t>
            </a:r>
            <a:br>
              <a:rPr lang="en-US" sz="1800" smtClean="0"/>
            </a:br>
            <a:r>
              <a:rPr lang="en-US" sz="1800" smtClean="0"/>
              <a:t>	(Spring, Brooklyn)	001 001</a:t>
            </a:r>
            <a:br>
              <a:rPr lang="en-US" sz="1800" smtClean="0"/>
            </a:br>
            <a:r>
              <a:rPr lang="en-US" sz="1800" smtClean="0"/>
              <a:t>	(Alma, Palo Alto)	110 010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sz="1800" smtClean="0"/>
              <a:t>To answer equality query on single attribute, need to look up multiple buckets.  Similar in effect to grid files.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464425" cy="5232400"/>
          </a:xfrm>
        </p:spPr>
        <p:txBody>
          <a:bodyPr/>
          <a:lstStyle/>
          <a:p>
            <a:r>
              <a:rPr lang="en-US" sz="1800" smtClean="0"/>
              <a:t>Structure used to speed the processing of general multiple search-key queries involving one or more comparison operators.</a:t>
            </a:r>
          </a:p>
          <a:p>
            <a:r>
              <a:rPr lang="en-US" sz="1800" smtClean="0"/>
              <a:t>The </a:t>
            </a:r>
            <a:r>
              <a:rPr lang="en-US" sz="1800" smtClean="0">
                <a:solidFill>
                  <a:schemeClr val="tx2"/>
                </a:solidFill>
              </a:rPr>
              <a:t>grid file</a:t>
            </a:r>
            <a:r>
              <a:rPr lang="en-US" sz="1800" smtClean="0"/>
              <a:t> has a single grid array and one linear scale for each search-key attribute.  The grid array has number of dimensions equal to number of search-key attributes.</a:t>
            </a:r>
          </a:p>
          <a:p>
            <a:r>
              <a:rPr lang="en-US" sz="1800" smtClean="0"/>
              <a:t>Multiple cells of grid array can point to same bucket</a:t>
            </a:r>
          </a:p>
          <a:p>
            <a:r>
              <a:rPr lang="en-US" sz="1800" smtClean="0"/>
              <a:t>To find the bucket for a search-key value, locate the row and column of its cell using the linear scales and follow pointer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Grid File for </a:t>
            </a:r>
            <a:r>
              <a:rPr lang="en-US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account</a:t>
            </a:r>
            <a:endParaRPr 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6027" r="410" b="6575"/>
          <a:stretch>
            <a:fillRect/>
          </a:stretch>
        </p:blipFill>
        <p:spPr bwMode="auto">
          <a:xfrm>
            <a:off x="1285875" y="1135063"/>
            <a:ext cx="6896100" cy="455771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a Grid File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A grid file on two attributes </a:t>
            </a:r>
            <a:r>
              <a:rPr lang="en-US" sz="1800" i="1" smtClean="0"/>
              <a:t>A</a:t>
            </a:r>
            <a:r>
              <a:rPr lang="en-US" sz="1800" smtClean="0"/>
              <a:t> and </a:t>
            </a:r>
            <a:r>
              <a:rPr lang="en-US" sz="1800" i="1" smtClean="0"/>
              <a:t>B</a:t>
            </a:r>
            <a:r>
              <a:rPr lang="en-US" sz="1800" smtClean="0"/>
              <a:t> can handle queries of all following forms </a:t>
            </a:r>
            <a:r>
              <a:rPr lang="en-US" sz="1800" smtClean="0">
                <a:sym typeface="Symbol" pitchFamily="18" charset="2"/>
              </a:rPr>
              <a:t>with reasonable efficiency</a:t>
            </a:r>
            <a:r>
              <a:rPr lang="en-US" sz="1800" smtClean="0"/>
              <a:t> </a:t>
            </a:r>
          </a:p>
          <a:p>
            <a:pPr lvl="1"/>
            <a:r>
              <a:rPr lang="en-US" sz="1800" smtClean="0"/>
              <a:t>(</a:t>
            </a:r>
            <a:r>
              <a:rPr lang="en-US" sz="1800" i="1" smtClean="0"/>
              <a:t>a</a:t>
            </a:r>
            <a:r>
              <a:rPr lang="en-US" sz="1800" baseline="-25000" smtClean="0"/>
              <a:t>1</a:t>
            </a:r>
            <a:r>
              <a:rPr lang="en-US" sz="1800" smtClean="0"/>
              <a:t>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)</a:t>
            </a:r>
          </a:p>
          <a:p>
            <a:pPr lvl="1"/>
            <a:r>
              <a:rPr lang="en-US" sz="1800" smtClean="0">
                <a:sym typeface="Symbol" pitchFamily="18" charset="2"/>
              </a:rPr>
              <a:t>(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1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)</a:t>
            </a:r>
          </a:p>
          <a:p>
            <a:pPr lvl="1"/>
            <a:r>
              <a:rPr lang="en-US" sz="1800" smtClean="0">
                <a:sym typeface="Symbol" pitchFamily="18" charset="2"/>
              </a:rPr>
              <a:t>(</a:t>
            </a:r>
            <a:r>
              <a:rPr lang="en-US" sz="1800" i="1" smtClean="0"/>
              <a:t>a</a:t>
            </a:r>
            <a:r>
              <a:rPr lang="en-US" sz="1800" baseline="-25000" smtClean="0"/>
              <a:t>1</a:t>
            </a:r>
            <a:r>
              <a:rPr lang="en-US" sz="1800" smtClean="0"/>
              <a:t>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   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1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),.</a:t>
            </a:r>
          </a:p>
          <a:p>
            <a:r>
              <a:rPr lang="en-US" sz="1800" smtClean="0">
                <a:sym typeface="Symbol" pitchFamily="18" charset="2"/>
              </a:rPr>
              <a:t>E.g., to answer (</a:t>
            </a:r>
            <a:r>
              <a:rPr lang="en-US" sz="1800" i="1" smtClean="0"/>
              <a:t>a</a:t>
            </a:r>
            <a:r>
              <a:rPr lang="en-US" sz="1800" baseline="-25000" smtClean="0"/>
              <a:t>1</a:t>
            </a:r>
            <a:r>
              <a:rPr lang="en-US" sz="1800" smtClean="0"/>
              <a:t>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 </a:t>
            </a:r>
            <a:r>
              <a:rPr lang="en-US" sz="1800" smtClean="0">
                <a:sym typeface="Symbol" pitchFamily="18" charset="2"/>
              </a:rPr>
              <a:t> </a:t>
            </a:r>
            <a:r>
              <a:rPr lang="en-US" sz="1800" i="1" smtClean="0">
                <a:sym typeface="Symbol" pitchFamily="18" charset="2"/>
              </a:rPr>
              <a:t>a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   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1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smtClean="0">
                <a:sym typeface="Symbol" pitchFamily="18" charset="2"/>
              </a:rPr>
              <a:t>  </a:t>
            </a:r>
            <a:r>
              <a:rPr lang="en-US" sz="1800" i="1" smtClean="0">
                <a:sym typeface="Symbol" pitchFamily="18" charset="2"/>
              </a:rPr>
              <a:t>b</a:t>
            </a:r>
            <a:r>
              <a:rPr lang="en-US" sz="1800" baseline="-25000" smtClean="0">
                <a:sym typeface="Symbol" pitchFamily="18" charset="2"/>
              </a:rPr>
              <a:t>2</a:t>
            </a:r>
            <a:r>
              <a:rPr lang="en-US" sz="1800" smtClean="0">
                <a:sym typeface="Symbol" pitchFamily="18" charset="2"/>
              </a:rPr>
              <a:t>), use linear scales to find corresponding candidate grid array cells, and look up all the buckets pointed to from those cells.</a:t>
            </a:r>
          </a:p>
          <a:p>
            <a:endParaRPr lang="en-US" sz="1800" smtClean="0"/>
          </a:p>
          <a:p>
            <a:endParaRPr lang="en-US" sz="180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Sparse Index Files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smtClean="0"/>
              <a:t>Compared to dense indices:</a:t>
            </a:r>
          </a:p>
          <a:p>
            <a:pPr lvl="1"/>
            <a:r>
              <a:rPr lang="en-US" sz="1800" smtClean="0"/>
              <a:t>Less space and less maintenance overhead for insertions and deletions.</a:t>
            </a:r>
          </a:p>
          <a:p>
            <a:pPr lvl="1"/>
            <a:r>
              <a:rPr lang="en-US" sz="1800" smtClean="0"/>
              <a:t>Generally slower than dense index for locating records.</a:t>
            </a:r>
          </a:p>
          <a:p>
            <a:r>
              <a:rPr lang="en-US" sz="1800" b="1" smtClean="0"/>
              <a:t>Good tradeoff</a:t>
            </a:r>
            <a:r>
              <a:rPr lang="en-US" sz="1800" smtClean="0"/>
              <a:t>: sparse index with an index entry for every block in file, corresponding to least search-key value in the block.</a:t>
            </a:r>
          </a:p>
        </p:txBody>
      </p:sp>
      <p:grpSp>
        <p:nvGrpSpPr>
          <p:cNvPr id="13316" name="Group 8"/>
          <p:cNvGrpSpPr>
            <a:grpSpLocks/>
          </p:cNvGrpSpPr>
          <p:nvPr/>
        </p:nvGrpSpPr>
        <p:grpSpPr bwMode="auto">
          <a:xfrm>
            <a:off x="3009900" y="3348038"/>
            <a:ext cx="3024188" cy="2862262"/>
            <a:chOff x="3486" y="2060"/>
            <a:chExt cx="1905" cy="1803"/>
          </a:xfrm>
        </p:grpSpPr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5" b="53145"/>
            <a:stretch>
              <a:fillRect/>
            </a:stretch>
          </p:blipFill>
          <p:spPr bwMode="auto">
            <a:xfrm>
              <a:off x="3517" y="2060"/>
              <a:ext cx="1874" cy="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3486" y="2999"/>
              <a:ext cx="794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3562" y="3360"/>
              <a:ext cx="1046" cy="4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 (Cont.)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53325" cy="4665662"/>
          </a:xfrm>
        </p:spPr>
        <p:txBody>
          <a:bodyPr/>
          <a:lstStyle/>
          <a:p>
            <a:r>
              <a:rPr lang="en-US" sz="1800" smtClean="0"/>
              <a:t>During insertion, if a bucket becomes full, new bucket can be created if more than one cell points to it. </a:t>
            </a:r>
          </a:p>
          <a:p>
            <a:pPr lvl="1"/>
            <a:r>
              <a:rPr lang="en-US" sz="1800" smtClean="0"/>
              <a:t>Idea similar to extendable hashing, but on multiple dimensions</a:t>
            </a:r>
          </a:p>
          <a:p>
            <a:pPr lvl="1"/>
            <a:r>
              <a:rPr lang="en-US" sz="1800" smtClean="0"/>
              <a:t> If only one cell points to it, either an overflow bucket must be created or the grid size must be increased</a:t>
            </a:r>
            <a:endParaRPr lang="en-US" sz="1800" smtClean="0">
              <a:sym typeface="Symbol" pitchFamily="18" charset="2"/>
            </a:endParaRPr>
          </a:p>
          <a:p>
            <a:r>
              <a:rPr lang="en-US" sz="1800" smtClean="0">
                <a:sym typeface="Symbol" pitchFamily="18" charset="2"/>
              </a:rPr>
              <a:t>Linear scales must be chosen to uniformly distribute records across cells. </a:t>
            </a:r>
          </a:p>
          <a:p>
            <a:pPr lvl="1"/>
            <a:r>
              <a:rPr lang="en-US" sz="1800" smtClean="0">
                <a:sym typeface="Symbol" pitchFamily="18" charset="2"/>
              </a:rPr>
              <a:t> Otherwise there will be too many overflow buckets.</a:t>
            </a:r>
          </a:p>
          <a:p>
            <a:r>
              <a:rPr lang="en-US" sz="1800" smtClean="0">
                <a:sym typeface="Symbol" pitchFamily="18" charset="2"/>
              </a:rPr>
              <a:t>Periodic re-organization to increase grid size will help.</a:t>
            </a:r>
          </a:p>
          <a:p>
            <a:pPr lvl="1"/>
            <a:r>
              <a:rPr lang="en-US" sz="1800" smtClean="0">
                <a:sym typeface="Symbol" pitchFamily="18" charset="2"/>
              </a:rPr>
              <a:t>But reorganization can be very expensive.</a:t>
            </a:r>
          </a:p>
          <a:p>
            <a:r>
              <a:rPr lang="en-US" sz="1800" smtClean="0">
                <a:sym typeface="Symbol" pitchFamily="18" charset="2"/>
              </a:rPr>
              <a:t>Space overhead of grid array can be high.</a:t>
            </a:r>
          </a:p>
          <a:p>
            <a:r>
              <a:rPr lang="en-US" sz="1800" smtClean="0">
                <a:sym typeface="Symbol" pitchFamily="18" charset="2"/>
              </a:rPr>
              <a:t>R-trees (Chapter 23) are an alternative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36345</TotalTime>
  <Words>5854</Words>
  <Application>Microsoft Office PowerPoint</Application>
  <PresentationFormat>On-screen Show (4:3)</PresentationFormat>
  <Paragraphs>647</Paragraphs>
  <Slides>90</Slides>
  <Notes>83</Notes>
  <HiddenSlides>0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  <vt:variant>
        <vt:lpstr>Custom Shows</vt:lpstr>
      </vt:variant>
      <vt:variant>
        <vt:i4>1</vt:i4>
      </vt:variant>
    </vt:vector>
  </HeadingPairs>
  <TitlesOfParts>
    <vt:vector size="101" baseType="lpstr">
      <vt:lpstr>Helvetica</vt:lpstr>
      <vt:lpstr>ＭＳ Ｐゴシック</vt:lpstr>
      <vt:lpstr>Arial</vt:lpstr>
      <vt:lpstr>Monotype Sorts</vt:lpstr>
      <vt:lpstr>Webdings</vt:lpstr>
      <vt:lpstr>Times New Roman</vt:lpstr>
      <vt:lpstr>Symbol</vt:lpstr>
      <vt:lpstr>2_db-5-grey</vt:lpstr>
      <vt:lpstr>Microsoft Equation 3.0</vt:lpstr>
      <vt:lpstr>Microsoft Clip Gallery</vt:lpstr>
      <vt:lpstr>Chapter 11: Indexing and Hashing</vt:lpstr>
      <vt:lpstr>Chapter 11:  Indexing and Hashing</vt:lpstr>
      <vt:lpstr>Basic Concepts</vt:lpstr>
      <vt:lpstr>Index Evaluation Metrics</vt:lpstr>
      <vt:lpstr>Ordered Indices</vt:lpstr>
      <vt:lpstr>Dense Index Files</vt:lpstr>
      <vt:lpstr>Dense Index Files (Cont.)</vt:lpstr>
      <vt:lpstr>Sparse Index Files</vt:lpstr>
      <vt:lpstr>Sparse Index Files (Cont.)</vt:lpstr>
      <vt:lpstr>Multilevel Index</vt:lpstr>
      <vt:lpstr>Multilevel Index (Cont.)</vt:lpstr>
      <vt:lpstr>Index Update:  Deletion</vt:lpstr>
      <vt:lpstr>Index Update:  Insertion</vt:lpstr>
      <vt:lpstr>Secondary Indices</vt:lpstr>
      <vt:lpstr>Secondary Indices Example</vt:lpstr>
      <vt:lpstr>Primary and Secondary Indices</vt:lpstr>
      <vt:lpstr>B+-Tree Index Files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Queries on B+-Trees</vt:lpstr>
      <vt:lpstr>Handling Duplicates</vt:lpstr>
      <vt:lpstr>Handling Duplicates</vt:lpstr>
      <vt:lpstr>Queries on B+-Trees (Cont.)</vt:lpstr>
      <vt:lpstr>Updates on B+-Trees:  Insertion</vt:lpstr>
      <vt:lpstr>Updates on B+-Trees:  Insertion (Cont.)</vt:lpstr>
      <vt:lpstr>B+-Tree  Insertion</vt:lpstr>
      <vt:lpstr>B+-Tree  Insertion</vt:lpstr>
      <vt:lpstr>Insertion in B+-Trees (Cont.)</vt:lpstr>
      <vt:lpstr>Updates on B+-Trees: Deletion</vt:lpstr>
      <vt:lpstr>Updates on B+-Trees:  Deletion</vt:lpstr>
      <vt:lpstr>Examples of B+-Tree Deletion</vt:lpstr>
      <vt:lpstr>Examples of B+-Tree Deletion (Cont.)</vt:lpstr>
      <vt:lpstr>Example of B+-tree Deletion (Cont.)</vt:lpstr>
      <vt:lpstr>Non-Unique Search Keys</vt:lpstr>
      <vt:lpstr>B+-Tree File Organization</vt:lpstr>
      <vt:lpstr>B+-Tree File Organization (Cont.)</vt:lpstr>
      <vt:lpstr>Other Issues in Indexing</vt:lpstr>
      <vt:lpstr>Indexing Strings</vt:lpstr>
      <vt:lpstr>Bulk Loading and Bottom-Up Build</vt:lpstr>
      <vt:lpstr>B-Tree Index Files</vt:lpstr>
      <vt:lpstr>B-Tree Index File Example</vt:lpstr>
      <vt:lpstr>B-Tree Index Files (Cont.)</vt:lpstr>
      <vt:lpstr>Multiple-Key Access</vt:lpstr>
      <vt:lpstr>Indices on Multiple Keys</vt:lpstr>
      <vt:lpstr>Indices on Multiple Attributes</vt:lpstr>
      <vt:lpstr>Other Features</vt:lpstr>
      <vt:lpstr>Hashing</vt:lpstr>
      <vt:lpstr>Static Hashing</vt:lpstr>
      <vt:lpstr>Example of Hash File Organization</vt:lpstr>
      <vt:lpstr>Example of Hash File Organization </vt:lpstr>
      <vt:lpstr>Hash Functions</vt:lpstr>
      <vt:lpstr>Handling of Bucket Overflows</vt:lpstr>
      <vt:lpstr>Handling of Bucket Overflows (Cont.)</vt:lpstr>
      <vt:lpstr>Hash Indices</vt:lpstr>
      <vt:lpstr>Example of Hash Index</vt:lpstr>
      <vt:lpstr>Deficiencies of Static Hashing</vt:lpstr>
      <vt:lpstr>Dynamic Hashing</vt:lpstr>
      <vt:lpstr>General Extendable Hash Structure </vt:lpstr>
      <vt:lpstr>Use of Extendable Hash Structure</vt:lpstr>
      <vt:lpstr>Insertion in Extendable Hash Structure (Cont) </vt:lpstr>
      <vt:lpstr>Deletion in Extendable Hash Structure</vt:lpstr>
      <vt:lpstr>Use of Extendable Hash Structure:  Example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Extendable Hashing vs. Other Schemes</vt:lpstr>
      <vt:lpstr>Comparison of Ordered Indexing and Hashing</vt:lpstr>
      <vt:lpstr>Bitmap Indices</vt:lpstr>
      <vt:lpstr>Bitmap Indices (Cont.)</vt:lpstr>
      <vt:lpstr>Bitmap Indices (Cont.)</vt:lpstr>
      <vt:lpstr>Bitmap Indices (Cont.)</vt:lpstr>
      <vt:lpstr>Efficient Implementation of Bitmap Operations</vt:lpstr>
      <vt:lpstr>Index Definition in SQL</vt:lpstr>
      <vt:lpstr>End of Chapter</vt:lpstr>
      <vt:lpstr>Figure 11.01</vt:lpstr>
      <vt:lpstr>Figure 11.15 </vt:lpstr>
      <vt:lpstr>Partitioned Hashing</vt:lpstr>
      <vt:lpstr>Grid Files</vt:lpstr>
      <vt:lpstr>Example Grid File for account</vt:lpstr>
      <vt:lpstr>Queries on a Grid File</vt:lpstr>
      <vt:lpstr>Grid Files (Cont.)</vt:lpstr>
      <vt:lpstr>Custom Show 1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MY DELL</cp:lastModifiedBy>
  <cp:revision>216</cp:revision>
  <cp:lastPrinted>2005-01-10T21:51:57Z</cp:lastPrinted>
  <dcterms:created xsi:type="dcterms:W3CDTF">2009-12-23T00:01:06Z</dcterms:created>
  <dcterms:modified xsi:type="dcterms:W3CDTF">2017-10-25T05:39:48Z</dcterms:modified>
</cp:coreProperties>
</file>